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4"/>
  </p:notesMasterIdLst>
  <p:sldIdLst>
    <p:sldId id="256" r:id="rId2"/>
    <p:sldId id="258" r:id="rId3"/>
    <p:sldId id="266" r:id="rId4"/>
    <p:sldId id="268" r:id="rId5"/>
    <p:sldId id="357" r:id="rId6"/>
    <p:sldId id="257" r:id="rId7"/>
    <p:sldId id="259" r:id="rId8"/>
    <p:sldId id="267" r:id="rId9"/>
    <p:sldId id="269" r:id="rId10"/>
    <p:sldId id="270" r:id="rId11"/>
    <p:sldId id="271" r:id="rId12"/>
    <p:sldId id="260" r:id="rId13"/>
    <p:sldId id="275" r:id="rId14"/>
    <p:sldId id="276" r:id="rId15"/>
    <p:sldId id="277" r:id="rId16"/>
    <p:sldId id="300" r:id="rId17"/>
    <p:sldId id="261" r:id="rId18"/>
    <p:sldId id="278" r:id="rId19"/>
    <p:sldId id="279" r:id="rId20"/>
    <p:sldId id="262" r:id="rId21"/>
    <p:sldId id="280" r:id="rId22"/>
    <p:sldId id="281" r:id="rId23"/>
    <p:sldId id="282" r:id="rId24"/>
    <p:sldId id="283" r:id="rId25"/>
    <p:sldId id="284" r:id="rId26"/>
    <p:sldId id="286" r:id="rId27"/>
    <p:sldId id="285" r:id="rId28"/>
    <p:sldId id="287" r:id="rId29"/>
    <p:sldId id="288" r:id="rId30"/>
    <p:sldId id="290" r:id="rId31"/>
    <p:sldId id="291" r:id="rId32"/>
    <p:sldId id="292" r:id="rId33"/>
    <p:sldId id="293" r:id="rId34"/>
    <p:sldId id="294" r:id="rId35"/>
    <p:sldId id="295" r:id="rId36"/>
    <p:sldId id="299" r:id="rId37"/>
    <p:sldId id="296" r:id="rId38"/>
    <p:sldId id="297" r:id="rId39"/>
    <p:sldId id="298" r:id="rId40"/>
    <p:sldId id="302" r:id="rId41"/>
    <p:sldId id="303" r:id="rId42"/>
    <p:sldId id="307" r:id="rId43"/>
    <p:sldId id="304" r:id="rId44"/>
    <p:sldId id="305" r:id="rId45"/>
    <p:sldId id="306" r:id="rId46"/>
    <p:sldId id="308" r:id="rId47"/>
    <p:sldId id="309" r:id="rId48"/>
    <p:sldId id="310" r:id="rId49"/>
    <p:sldId id="311" r:id="rId50"/>
    <p:sldId id="313" r:id="rId51"/>
    <p:sldId id="312" r:id="rId52"/>
    <p:sldId id="314" r:id="rId53"/>
    <p:sldId id="315" r:id="rId54"/>
    <p:sldId id="316" r:id="rId55"/>
    <p:sldId id="317" r:id="rId56"/>
    <p:sldId id="318" r:id="rId57"/>
    <p:sldId id="319" r:id="rId58"/>
    <p:sldId id="320" r:id="rId59"/>
    <p:sldId id="321" r:id="rId60"/>
    <p:sldId id="322" r:id="rId61"/>
    <p:sldId id="323" r:id="rId62"/>
    <p:sldId id="324" r:id="rId63"/>
    <p:sldId id="326" r:id="rId64"/>
    <p:sldId id="325" r:id="rId65"/>
    <p:sldId id="327" r:id="rId66"/>
    <p:sldId id="328" r:id="rId67"/>
    <p:sldId id="329" r:id="rId68"/>
    <p:sldId id="356" r:id="rId69"/>
    <p:sldId id="331" r:id="rId70"/>
    <p:sldId id="332" r:id="rId71"/>
    <p:sldId id="333" r:id="rId72"/>
    <p:sldId id="334" r:id="rId73"/>
    <p:sldId id="335" r:id="rId74"/>
    <p:sldId id="336" r:id="rId75"/>
    <p:sldId id="337" r:id="rId76"/>
    <p:sldId id="338" r:id="rId77"/>
    <p:sldId id="339" r:id="rId78"/>
    <p:sldId id="340" r:id="rId79"/>
    <p:sldId id="341" r:id="rId80"/>
    <p:sldId id="342" r:id="rId81"/>
    <p:sldId id="343" r:id="rId82"/>
    <p:sldId id="344" r:id="rId83"/>
    <p:sldId id="345" r:id="rId84"/>
    <p:sldId id="346" r:id="rId85"/>
    <p:sldId id="347" r:id="rId86"/>
    <p:sldId id="348" r:id="rId87"/>
    <p:sldId id="349" r:id="rId88"/>
    <p:sldId id="350" r:id="rId89"/>
    <p:sldId id="351" r:id="rId90"/>
    <p:sldId id="352" r:id="rId91"/>
    <p:sldId id="354" r:id="rId92"/>
    <p:sldId id="355" r:id="rId9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eorge M" initials="GM" lastIdx="1" clrIdx="0">
    <p:extLst>
      <p:ext uri="{19B8F6BF-5375-455C-9EA6-DF929625EA0E}">
        <p15:presenceInfo xmlns:p15="http://schemas.microsoft.com/office/powerpoint/2012/main" userId="S::george@georgejmount.com::f62b7f9a-d362-4c96-927b-ee32451abead"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BAA783"/>
    <a:srgbClr val="CF3338"/>
    <a:srgbClr val="628EA9"/>
    <a:srgbClr val="707070"/>
    <a:srgbClr val="FCA426"/>
    <a:srgbClr val="F5F5F5"/>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8264" autoAdjust="0"/>
    <p:restoredTop sz="94660"/>
  </p:normalViewPr>
  <p:slideViewPr>
    <p:cSldViewPr snapToGrid="0">
      <p:cViewPr varScale="1">
        <p:scale>
          <a:sx n="83" d="100"/>
          <a:sy n="83" d="100"/>
        </p:scale>
        <p:origin x="106" y="2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commentAuthors" Target="commentAuthor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notesMaster" Target="notesMasters/notesMaster1.xml"/><Relationship Id="rId9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534BD0-1400-4EBA-BBA1-04F52AB31B36}" type="datetimeFigureOut">
              <a:rPr lang="en-US" smtClean="0"/>
              <a:t>1/18/2020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300335D-9F13-4B80-ADC5-B0EA3E10FF6B}" type="slidenum">
              <a:rPr lang="en-US" smtClean="0"/>
              <a:t>‹#›</a:t>
            </a:fld>
            <a:endParaRPr lang="en-US"/>
          </a:p>
        </p:txBody>
      </p:sp>
    </p:spTree>
    <p:extLst>
      <p:ext uri="{BB962C8B-B14F-4D97-AF65-F5344CB8AC3E}">
        <p14:creationId xmlns:p14="http://schemas.microsoft.com/office/powerpoint/2010/main" val="132447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0138B082-EFC2-46C1-B47C-51736C670379}" type="datetimeFigureOut">
              <a:rPr lang="en-US" smtClean="0"/>
              <a:t>1/18/2020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D2523A-7918-41A0-844B-718980585FF8}" type="slidenum">
              <a:rPr lang="en-US" smtClean="0"/>
              <a:t>‹#›</a:t>
            </a:fld>
            <a:endParaRPr lang="en-US"/>
          </a:p>
        </p:txBody>
      </p:sp>
    </p:spTree>
    <p:extLst>
      <p:ext uri="{BB962C8B-B14F-4D97-AF65-F5344CB8AC3E}">
        <p14:creationId xmlns:p14="http://schemas.microsoft.com/office/powerpoint/2010/main" val="30600546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138B082-EFC2-46C1-B47C-51736C670379}" type="datetimeFigureOut">
              <a:rPr lang="en-US" smtClean="0"/>
              <a:t>1/18/2020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D2523A-7918-41A0-844B-718980585FF8}" type="slidenum">
              <a:rPr lang="en-US" smtClean="0"/>
              <a:t>‹#›</a:t>
            </a:fld>
            <a:endParaRPr lang="en-US"/>
          </a:p>
        </p:txBody>
      </p:sp>
    </p:spTree>
    <p:extLst>
      <p:ext uri="{BB962C8B-B14F-4D97-AF65-F5344CB8AC3E}">
        <p14:creationId xmlns:p14="http://schemas.microsoft.com/office/powerpoint/2010/main" val="22392161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138B082-EFC2-46C1-B47C-51736C670379}" type="datetimeFigureOut">
              <a:rPr lang="en-US" smtClean="0"/>
              <a:t>1/18/2020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D2523A-7918-41A0-844B-718980585FF8}" type="slidenum">
              <a:rPr lang="en-US" smtClean="0"/>
              <a:t>‹#›</a:t>
            </a:fld>
            <a:endParaRPr lang="en-US"/>
          </a:p>
        </p:txBody>
      </p:sp>
    </p:spTree>
    <p:extLst>
      <p:ext uri="{BB962C8B-B14F-4D97-AF65-F5344CB8AC3E}">
        <p14:creationId xmlns:p14="http://schemas.microsoft.com/office/powerpoint/2010/main" val="11714044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138B082-EFC2-46C1-B47C-51736C670379}" type="datetimeFigureOut">
              <a:rPr lang="en-US" smtClean="0"/>
              <a:t>1/18/2020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D2523A-7918-41A0-844B-718980585FF8}" type="slidenum">
              <a:rPr lang="en-US" smtClean="0"/>
              <a:t>‹#›</a:t>
            </a:fld>
            <a:endParaRPr lang="en-US"/>
          </a:p>
        </p:txBody>
      </p:sp>
    </p:spTree>
    <p:extLst>
      <p:ext uri="{BB962C8B-B14F-4D97-AF65-F5344CB8AC3E}">
        <p14:creationId xmlns:p14="http://schemas.microsoft.com/office/powerpoint/2010/main" val="41642319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138B082-EFC2-46C1-B47C-51736C670379}" type="datetimeFigureOut">
              <a:rPr lang="en-US" smtClean="0"/>
              <a:t>1/18/2020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D2523A-7918-41A0-844B-718980585FF8}" type="slidenum">
              <a:rPr lang="en-US" smtClean="0"/>
              <a:t>‹#›</a:t>
            </a:fld>
            <a:endParaRPr lang="en-US"/>
          </a:p>
        </p:txBody>
      </p:sp>
    </p:spTree>
    <p:extLst>
      <p:ext uri="{BB962C8B-B14F-4D97-AF65-F5344CB8AC3E}">
        <p14:creationId xmlns:p14="http://schemas.microsoft.com/office/powerpoint/2010/main" val="14143336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138B082-EFC2-46C1-B47C-51736C670379}" type="datetimeFigureOut">
              <a:rPr lang="en-US" smtClean="0"/>
              <a:t>1/18/2020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BD2523A-7918-41A0-844B-718980585FF8}" type="slidenum">
              <a:rPr lang="en-US" smtClean="0"/>
              <a:t>‹#›</a:t>
            </a:fld>
            <a:endParaRPr lang="en-US"/>
          </a:p>
        </p:txBody>
      </p:sp>
    </p:spTree>
    <p:extLst>
      <p:ext uri="{BB962C8B-B14F-4D97-AF65-F5344CB8AC3E}">
        <p14:creationId xmlns:p14="http://schemas.microsoft.com/office/powerpoint/2010/main" val="36046567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138B082-EFC2-46C1-B47C-51736C670379}" type="datetimeFigureOut">
              <a:rPr lang="en-US" smtClean="0"/>
              <a:t>1/18/2020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BD2523A-7918-41A0-844B-718980585FF8}" type="slidenum">
              <a:rPr lang="en-US" smtClean="0"/>
              <a:t>‹#›</a:t>
            </a:fld>
            <a:endParaRPr lang="en-US"/>
          </a:p>
        </p:txBody>
      </p:sp>
    </p:spTree>
    <p:extLst>
      <p:ext uri="{BB962C8B-B14F-4D97-AF65-F5344CB8AC3E}">
        <p14:creationId xmlns:p14="http://schemas.microsoft.com/office/powerpoint/2010/main" val="40213970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138B082-EFC2-46C1-B47C-51736C670379}" type="datetimeFigureOut">
              <a:rPr lang="en-US" smtClean="0"/>
              <a:t>1/18/2020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BD2523A-7918-41A0-844B-718980585FF8}" type="slidenum">
              <a:rPr lang="en-US" smtClean="0"/>
              <a:t>‹#›</a:t>
            </a:fld>
            <a:endParaRPr lang="en-US"/>
          </a:p>
        </p:txBody>
      </p:sp>
    </p:spTree>
    <p:extLst>
      <p:ext uri="{BB962C8B-B14F-4D97-AF65-F5344CB8AC3E}">
        <p14:creationId xmlns:p14="http://schemas.microsoft.com/office/powerpoint/2010/main" val="5810894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138B082-EFC2-46C1-B47C-51736C670379}" type="datetimeFigureOut">
              <a:rPr lang="en-US" smtClean="0"/>
              <a:t>1/18/2020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BD2523A-7918-41A0-844B-718980585FF8}" type="slidenum">
              <a:rPr lang="en-US" smtClean="0"/>
              <a:t>‹#›</a:t>
            </a:fld>
            <a:endParaRPr lang="en-US"/>
          </a:p>
        </p:txBody>
      </p:sp>
    </p:spTree>
    <p:extLst>
      <p:ext uri="{BB962C8B-B14F-4D97-AF65-F5344CB8AC3E}">
        <p14:creationId xmlns:p14="http://schemas.microsoft.com/office/powerpoint/2010/main" val="27160457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138B082-EFC2-46C1-B47C-51736C670379}" type="datetimeFigureOut">
              <a:rPr lang="en-US" smtClean="0"/>
              <a:t>1/18/2020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BD2523A-7918-41A0-844B-718980585FF8}" type="slidenum">
              <a:rPr lang="en-US" smtClean="0"/>
              <a:t>‹#›</a:t>
            </a:fld>
            <a:endParaRPr lang="en-US"/>
          </a:p>
        </p:txBody>
      </p:sp>
    </p:spTree>
    <p:extLst>
      <p:ext uri="{BB962C8B-B14F-4D97-AF65-F5344CB8AC3E}">
        <p14:creationId xmlns:p14="http://schemas.microsoft.com/office/powerpoint/2010/main" val="15118504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138B082-EFC2-46C1-B47C-51736C670379}" type="datetimeFigureOut">
              <a:rPr lang="en-US" smtClean="0"/>
              <a:t>1/18/2020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BD2523A-7918-41A0-844B-718980585FF8}" type="slidenum">
              <a:rPr lang="en-US" smtClean="0"/>
              <a:t>‹#›</a:t>
            </a:fld>
            <a:endParaRPr lang="en-US"/>
          </a:p>
        </p:txBody>
      </p:sp>
    </p:spTree>
    <p:extLst>
      <p:ext uri="{BB962C8B-B14F-4D97-AF65-F5344CB8AC3E}">
        <p14:creationId xmlns:p14="http://schemas.microsoft.com/office/powerpoint/2010/main" val="12774576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138B082-EFC2-46C1-B47C-51736C670379}" type="datetimeFigureOut">
              <a:rPr lang="en-US" smtClean="0"/>
              <a:t>1/18/2020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BD2523A-7918-41A0-844B-718980585FF8}" type="slidenum">
              <a:rPr lang="en-US" smtClean="0"/>
              <a:t>‹#›</a:t>
            </a:fld>
            <a:endParaRPr lang="en-US"/>
          </a:p>
        </p:txBody>
      </p:sp>
    </p:spTree>
    <p:extLst>
      <p:ext uri="{BB962C8B-B14F-4D97-AF65-F5344CB8AC3E}">
        <p14:creationId xmlns:p14="http://schemas.microsoft.com/office/powerpoint/2010/main" val="38510489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github.com/jknecht/baseball-archive-sqlite/blob/master/lahman2016.sqlite" TargetMode="External"/><Relationship Id="rId1" Type="http://schemas.openxmlformats.org/officeDocument/2006/relationships/slideLayout" Target="../slideLayouts/slideLayout1.xml"/><Relationship Id="rId5" Type="http://schemas.openxmlformats.org/officeDocument/2006/relationships/image" Target="../media/image17.sv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4.svg"/></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5.gif"/><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6.gif"/><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Layout" Target="../slideLayouts/slideLayout1.xml"/><Relationship Id="rId4" Type="http://schemas.openxmlformats.org/officeDocument/2006/relationships/image" Target="../media/image28.jpeg"/></Relationships>
</file>

<file path=ppt/slides/_rels/slide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www.dataquest.io/blog/why-sql-is-the-most-important-language-to-learn/" TargetMode="External"/></Relationships>
</file>

<file path=ppt/slides/_rels/slide4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6.svg"/></Relationships>
</file>

<file path=ppt/slides/_rels/slide5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32.svg"/><Relationship Id="rId2" Type="http://schemas.openxmlformats.org/officeDocument/2006/relationships/image" Target="../media/image7.png"/><Relationship Id="rId1" Type="http://schemas.openxmlformats.org/officeDocument/2006/relationships/slideLayout" Target="../slideLayouts/slideLayout1.xml"/><Relationship Id="rId6" Type="http://schemas.openxmlformats.org/officeDocument/2006/relationships/image" Target="../media/image31.png"/><Relationship Id="rId5" Type="http://schemas.openxmlformats.org/officeDocument/2006/relationships/image" Target="../media/image30.svg"/><Relationship Id="rId4" Type="http://schemas.openxmlformats.org/officeDocument/2006/relationships/image" Target="../media/image29.png"/></Relationships>
</file>

<file path=ppt/slides/_rels/slide5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Layout" Target="../slideLayouts/slideLayout1.xml"/><Relationship Id="rId5" Type="http://schemas.openxmlformats.org/officeDocument/2006/relationships/image" Target="../media/image30.svg"/><Relationship Id="rId4" Type="http://schemas.openxmlformats.org/officeDocument/2006/relationships/image" Target="../media/image29.png"/></Relationships>
</file>

<file path=ppt/slides/_rels/slide5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6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Layout" Target="../slideLayouts/slideLayout1.xml"/><Relationship Id="rId5" Type="http://schemas.openxmlformats.org/officeDocument/2006/relationships/image" Target="../media/image37.svg"/><Relationship Id="rId4" Type="http://schemas.openxmlformats.org/officeDocument/2006/relationships/image" Target="../media/image36.png"/></Relationships>
</file>

<file path=ppt/slides/_rels/slide6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Layout" Target="../slideLayouts/slideLayout1.xml"/><Relationship Id="rId5" Type="http://schemas.openxmlformats.org/officeDocument/2006/relationships/image" Target="../media/image39.svg"/><Relationship Id="rId4" Type="http://schemas.openxmlformats.org/officeDocument/2006/relationships/image" Target="../media/image38.png"/></Relationships>
</file>

<file path=ppt/slides/_rels/slide6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Layout" Target="../slideLayouts/slideLayout1.xml"/><Relationship Id="rId5" Type="http://schemas.openxmlformats.org/officeDocument/2006/relationships/image" Target="../media/image41.emf"/><Relationship Id="rId4" Type="http://schemas.openxmlformats.org/officeDocument/2006/relationships/image" Target="../media/image40.emf"/></Relationships>
</file>

<file path=ppt/slides/_rels/slide6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Layout" Target="../slideLayouts/slideLayout1.xml"/><Relationship Id="rId5" Type="http://schemas.openxmlformats.org/officeDocument/2006/relationships/image" Target="../media/image43.emf"/><Relationship Id="rId4" Type="http://schemas.openxmlformats.org/officeDocument/2006/relationships/image" Target="../media/image42.emf"/></Relationships>
</file>

<file path=ppt/slides/_rels/slide6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Layout" Target="../slideLayouts/slideLayout1.xml"/><Relationship Id="rId4" Type="http://schemas.openxmlformats.org/officeDocument/2006/relationships/image" Target="../media/image44.jp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Layout" Target="../slideLayouts/slideLayout1.xml"/><Relationship Id="rId5" Type="http://schemas.openxmlformats.org/officeDocument/2006/relationships/hyperlink" Target="https://github.com/gadenbuie/tidyexplain#mutating-joins" TargetMode="External"/><Relationship Id="rId4" Type="http://schemas.openxmlformats.org/officeDocument/2006/relationships/image" Target="../media/image45.gif"/></Relationships>
</file>

<file path=ppt/slides/_rels/slide7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Layout" Target="../slideLayouts/slideLayout1.xml"/><Relationship Id="rId5" Type="http://schemas.openxmlformats.org/officeDocument/2006/relationships/image" Target="../media/image46.gif"/><Relationship Id="rId4" Type="http://schemas.openxmlformats.org/officeDocument/2006/relationships/hyperlink" Target="https://github.com/gadenbuie/tidyexplain#mutating-joins" TargetMode="External"/></Relationships>
</file>

<file path=ppt/slides/_rels/slide7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Layout" Target="../slideLayouts/slideLayout1.xml"/><Relationship Id="rId4" Type="http://schemas.openxmlformats.org/officeDocument/2006/relationships/image" Target="../media/image47.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5.svg"/></Relationships>
</file>

<file path=ppt/slides/_rels/slide9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Layout" Target="../slideLayouts/slideLayout1.xml"/><Relationship Id="rId4" Type="http://schemas.openxmlformats.org/officeDocument/2006/relationships/image" Target="../media/image48.png"/></Relationships>
</file>

<file path=ppt/slides/_rels/slide9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extLst>
              <a:ext uri="{28A0092B-C50C-407E-A947-70E740481C1C}">
                <a14:useLocalDpi xmlns:a14="http://schemas.microsoft.com/office/drawing/2010/main" val="0"/>
              </a:ext>
            </a:extLst>
          </a:blip>
          <a:srcRect/>
          <a:stretch/>
        </p:blipFill>
        <p:spPr>
          <a:xfrm>
            <a:off x="9028530" y="3233394"/>
            <a:ext cx="3163469" cy="3623879"/>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8496" y="-2482770"/>
            <a:ext cx="10171472" cy="7459883"/>
          </a:xfrm>
          <a:prstGeom prst="rect">
            <a:avLst/>
          </a:prstGeom>
        </p:spPr>
      </p:pic>
      <p:sp>
        <p:nvSpPr>
          <p:cNvPr id="11" name="TextBox 10"/>
          <p:cNvSpPr txBox="1"/>
          <p:nvPr/>
        </p:nvSpPr>
        <p:spPr>
          <a:xfrm>
            <a:off x="324091" y="1687545"/>
            <a:ext cx="7986531" cy="646331"/>
          </a:xfrm>
          <a:prstGeom prst="rect">
            <a:avLst/>
          </a:prstGeom>
          <a:noFill/>
        </p:spPr>
        <p:txBody>
          <a:bodyPr wrap="square" rtlCol="0">
            <a:spAutoFit/>
          </a:bodyPr>
          <a:lstStyle/>
          <a:p>
            <a:r>
              <a:rPr lang="en-US" sz="3600" b="1" dirty="0">
                <a:solidFill>
                  <a:srgbClr val="CF3338"/>
                </a:solidFill>
                <a:latin typeface="Pragmatica" panose="020B0403040502020204" pitchFamily="34" charset="0"/>
              </a:rPr>
              <a:t>SQL for Excel Users</a:t>
            </a:r>
          </a:p>
        </p:txBody>
      </p:sp>
    </p:spTree>
    <p:extLst>
      <p:ext uri="{BB962C8B-B14F-4D97-AF65-F5344CB8AC3E}">
        <p14:creationId xmlns:p14="http://schemas.microsoft.com/office/powerpoint/2010/main" val="3556591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47240" y="113388"/>
            <a:ext cx="7986531" cy="1938992"/>
          </a:xfrm>
          <a:prstGeom prst="rect">
            <a:avLst/>
          </a:prstGeom>
          <a:noFill/>
        </p:spPr>
        <p:txBody>
          <a:bodyPr wrap="square" rtlCol="0">
            <a:spAutoFit/>
          </a:bodyPr>
          <a:lstStyle/>
          <a:p>
            <a:r>
              <a:rPr lang="en-US" sz="6000" dirty="0">
                <a:latin typeface="Aliens &amp; cows" panose="00000500000000000000" pitchFamily="2" charset="0"/>
              </a:rPr>
              <a:t>Are you ready for some baseball?</a:t>
            </a:r>
          </a:p>
        </p:txBody>
      </p:sp>
      <p:sp>
        <p:nvSpPr>
          <p:cNvPr id="3" name="TextBox 2"/>
          <p:cNvSpPr txBox="1"/>
          <p:nvPr/>
        </p:nvSpPr>
        <p:spPr>
          <a:xfrm>
            <a:off x="262399" y="2039782"/>
            <a:ext cx="6798277" cy="2147896"/>
          </a:xfrm>
          <a:prstGeom prst="rect">
            <a:avLst/>
          </a:prstGeom>
          <a:noFill/>
        </p:spPr>
        <p:txBody>
          <a:bodyPr wrap="square" rtlCol="0">
            <a:spAutoFit/>
          </a:bodyPr>
          <a:lstStyle/>
          <a:p>
            <a:pPr marL="457200" marR="190500" lvl="0" indent="-381000">
              <a:lnSpc>
                <a:spcPct val="115000"/>
              </a:lnSpc>
              <a:spcBef>
                <a:spcPts val="800"/>
              </a:spcBef>
              <a:buClr>
                <a:srgbClr val="CF3338"/>
              </a:buClr>
              <a:buSzPts val="2400"/>
              <a:buChar char="•"/>
            </a:pPr>
            <a:r>
              <a:rPr lang="en-US" sz="2800" dirty="0" err="1">
                <a:solidFill>
                  <a:srgbClr val="505050"/>
                </a:solidFill>
              </a:rPr>
              <a:t>Lahman</a:t>
            </a:r>
            <a:r>
              <a:rPr lang="en-US" sz="2800" dirty="0">
                <a:solidFill>
                  <a:srgbClr val="505050"/>
                </a:solidFill>
              </a:rPr>
              <a:t> database: complete player statistics since 1871 plus salaries, Hall of Fame inductions and more!</a:t>
            </a:r>
          </a:p>
          <a:p>
            <a:pPr marL="457200" marR="190500" lvl="0" indent="-381000">
              <a:lnSpc>
                <a:spcPct val="115000"/>
              </a:lnSpc>
              <a:spcBef>
                <a:spcPts val="800"/>
              </a:spcBef>
              <a:buClr>
                <a:srgbClr val="CF3338"/>
              </a:buClr>
              <a:buSzPts val="2400"/>
              <a:buChar char="•"/>
            </a:pPr>
            <a:r>
              <a:rPr lang="en-US" sz="2800" dirty="0">
                <a:solidFill>
                  <a:srgbClr val="505050"/>
                </a:solidFill>
              </a:rPr>
              <a:t>Download </a:t>
            </a:r>
            <a:r>
              <a:rPr lang="en-US" sz="2800" dirty="0">
                <a:solidFill>
                  <a:srgbClr val="505050"/>
                </a:solidFill>
                <a:hlinkClick r:id="rId2"/>
              </a:rPr>
              <a:t>here</a:t>
            </a:r>
            <a:r>
              <a:rPr lang="en-US" sz="2800" dirty="0">
                <a:solidFill>
                  <a:srgbClr val="505050"/>
                </a:solidFill>
              </a:rPr>
              <a:t> for SQLite</a:t>
            </a:r>
          </a:p>
        </p:txBody>
      </p:sp>
      <p:pic>
        <p:nvPicPr>
          <p:cNvPr id="15" name="Picture 14" descr="A close up of a sign&#10;&#10;Description automatically generated">
            <a:extLst>
              <a:ext uri="{FF2B5EF4-FFF2-40B4-BE49-F238E27FC236}">
                <a16:creationId xmlns:a16="http://schemas.microsoft.com/office/drawing/2014/main" id="{29761B90-A7DE-4A60-A915-F085BD87CA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pic>
        <p:nvPicPr>
          <p:cNvPr id="4" name="Graphic 3" descr="Baseball hat">
            <a:extLst>
              <a:ext uri="{FF2B5EF4-FFF2-40B4-BE49-F238E27FC236}">
                <a16:creationId xmlns:a16="http://schemas.microsoft.com/office/drawing/2014/main" id="{B54E27B2-737D-4EBD-A6A5-A0757D12133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7621552" y="1807094"/>
            <a:ext cx="4308049" cy="4308049"/>
          </a:xfrm>
          <a:prstGeom prst="rect">
            <a:avLst/>
          </a:prstGeom>
        </p:spPr>
      </p:pic>
    </p:spTree>
    <p:extLst>
      <p:ext uri="{BB962C8B-B14F-4D97-AF65-F5344CB8AC3E}">
        <p14:creationId xmlns:p14="http://schemas.microsoft.com/office/powerpoint/2010/main" val="37181397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47240" y="113388"/>
            <a:ext cx="7986531" cy="1015663"/>
          </a:xfrm>
          <a:prstGeom prst="rect">
            <a:avLst/>
          </a:prstGeom>
          <a:noFill/>
        </p:spPr>
        <p:txBody>
          <a:bodyPr wrap="square" rtlCol="0">
            <a:spAutoFit/>
          </a:bodyPr>
          <a:lstStyle/>
          <a:p>
            <a:r>
              <a:rPr lang="en-US" sz="6000" dirty="0">
                <a:latin typeface="Aliens &amp; cows" panose="00000500000000000000" pitchFamily="2" charset="0"/>
              </a:rPr>
              <a:t>Onward to SQLite!</a:t>
            </a:r>
          </a:p>
        </p:txBody>
      </p:sp>
      <p:pic>
        <p:nvPicPr>
          <p:cNvPr id="15" name="Picture 14" descr="A close up of a sign&#10;&#10;Description automatically generated">
            <a:extLst>
              <a:ext uri="{FF2B5EF4-FFF2-40B4-BE49-F238E27FC236}">
                <a16:creationId xmlns:a16="http://schemas.microsoft.com/office/drawing/2014/main" id="{29761B90-A7DE-4A60-A915-F085BD87CA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pic>
        <p:nvPicPr>
          <p:cNvPr id="7" name="Google Shape;211;p27">
            <a:extLst>
              <a:ext uri="{FF2B5EF4-FFF2-40B4-BE49-F238E27FC236}">
                <a16:creationId xmlns:a16="http://schemas.microsoft.com/office/drawing/2014/main" id="{60140BAA-F457-44B6-AE17-CC682B9AE5D9}"/>
              </a:ext>
            </a:extLst>
          </p:cNvPr>
          <p:cNvPicPr preferRelativeResize="0"/>
          <p:nvPr/>
        </p:nvPicPr>
        <p:blipFill>
          <a:blip r:embed="rId3">
            <a:alphaModFix/>
          </a:blip>
          <a:stretch>
            <a:fillRect/>
          </a:stretch>
        </p:blipFill>
        <p:spPr>
          <a:xfrm>
            <a:off x="7447175" y="2293174"/>
            <a:ext cx="4053157" cy="1920607"/>
          </a:xfrm>
          <a:prstGeom prst="rect">
            <a:avLst/>
          </a:prstGeom>
          <a:noFill/>
          <a:ln>
            <a:noFill/>
          </a:ln>
        </p:spPr>
      </p:pic>
      <p:sp>
        <p:nvSpPr>
          <p:cNvPr id="8" name="Google Shape;212;p27">
            <a:extLst>
              <a:ext uri="{FF2B5EF4-FFF2-40B4-BE49-F238E27FC236}">
                <a16:creationId xmlns:a16="http://schemas.microsoft.com/office/drawing/2014/main" id="{7FB17B24-F5AB-49B7-99D2-2BAB53BED45C}"/>
              </a:ext>
            </a:extLst>
          </p:cNvPr>
          <p:cNvSpPr txBox="1"/>
          <p:nvPr/>
        </p:nvSpPr>
        <p:spPr>
          <a:xfrm>
            <a:off x="5442300" y="2466900"/>
            <a:ext cx="1307400" cy="962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8000" dirty="0"/>
              <a:t>+</a:t>
            </a:r>
            <a:endParaRPr sz="8000" dirty="0"/>
          </a:p>
        </p:txBody>
      </p:sp>
      <p:pic>
        <p:nvPicPr>
          <p:cNvPr id="9" name="Picture 6" descr="Samsung Logo PNG Transparent &amp; SVG Vector - Freebie Supply">
            <a:extLst>
              <a:ext uri="{FF2B5EF4-FFF2-40B4-BE49-F238E27FC236}">
                <a16:creationId xmlns:a16="http://schemas.microsoft.com/office/drawing/2014/main" id="{74AE8B5C-4900-4E0B-B646-75DB77C69BA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1193" y="1678424"/>
            <a:ext cx="4290172" cy="32176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6679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74420" y="0"/>
            <a:ext cx="5617580" cy="6858000"/>
          </a:xfrm>
          <a:prstGeom prst="rect">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6817489" y="0"/>
            <a:ext cx="5200891" cy="2862322"/>
          </a:xfrm>
          <a:prstGeom prst="rect">
            <a:avLst/>
          </a:prstGeom>
          <a:noFill/>
        </p:spPr>
        <p:txBody>
          <a:bodyPr wrap="square" rtlCol="0">
            <a:spAutoFit/>
          </a:bodyPr>
          <a:lstStyle/>
          <a:p>
            <a:r>
              <a:rPr lang="en-US" sz="6000" dirty="0">
                <a:solidFill>
                  <a:schemeClr val="bg1"/>
                </a:solidFill>
                <a:latin typeface="Aliens &amp; cows" panose="00000500000000000000" pitchFamily="2" charset="0"/>
              </a:rPr>
              <a:t>ARE YOU READY FOR SOME DRILLS?</a:t>
            </a:r>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69227" t="33418" r="20112" b="50548"/>
          <a:stretch/>
        </p:blipFill>
        <p:spPr>
          <a:xfrm>
            <a:off x="10386349" y="5029795"/>
            <a:ext cx="1805651" cy="1991719"/>
          </a:xfrm>
          <a:prstGeom prst="rect">
            <a:avLst/>
          </a:prstGeom>
        </p:spPr>
      </p:pic>
      <p:sp>
        <p:nvSpPr>
          <p:cNvPr id="3" name="TextBox 2"/>
          <p:cNvSpPr txBox="1"/>
          <p:nvPr/>
        </p:nvSpPr>
        <p:spPr>
          <a:xfrm>
            <a:off x="173620" y="219919"/>
            <a:ext cx="5937813" cy="5632311"/>
          </a:xfrm>
          <a:prstGeom prst="rect">
            <a:avLst/>
          </a:prstGeom>
          <a:noFill/>
        </p:spPr>
        <p:txBody>
          <a:bodyPr wrap="square" rtlCol="0">
            <a:spAutoFit/>
          </a:bodyPr>
          <a:lstStyle/>
          <a:p>
            <a:pPr marL="342900" indent="-342900">
              <a:buAutoNum type="arabicPeriod"/>
            </a:pPr>
            <a:r>
              <a:rPr lang="en-US" sz="4000" b="1" dirty="0">
                <a:solidFill>
                  <a:srgbClr val="CF3338"/>
                </a:solidFill>
                <a:latin typeface="Pragmatica" panose="020B0403040502020204" pitchFamily="34" charset="0"/>
              </a:rPr>
              <a:t>How many columns are in </a:t>
            </a:r>
            <a:r>
              <a:rPr lang="en-US" sz="4000" dirty="0">
                <a:solidFill>
                  <a:srgbClr val="CF3338"/>
                </a:solidFill>
                <a:latin typeface="Consolas" panose="020B0609020204030204" pitchFamily="49" charset="0"/>
              </a:rPr>
              <a:t>Managers</a:t>
            </a:r>
            <a:r>
              <a:rPr lang="en-US" sz="4000" b="1" dirty="0">
                <a:solidFill>
                  <a:srgbClr val="CF3338"/>
                </a:solidFill>
                <a:latin typeface="Pragmatica" panose="020B0403040502020204" pitchFamily="34" charset="0"/>
              </a:rPr>
              <a:t>?</a:t>
            </a:r>
          </a:p>
          <a:p>
            <a:pPr marL="342900" indent="-342900">
              <a:buAutoNum type="arabicPeriod"/>
            </a:pPr>
            <a:endParaRPr lang="en-US" sz="4000" b="1" dirty="0">
              <a:solidFill>
                <a:srgbClr val="CF3338"/>
              </a:solidFill>
              <a:latin typeface="Pragmatica" panose="020B0403040502020204" pitchFamily="34" charset="0"/>
            </a:endParaRPr>
          </a:p>
          <a:p>
            <a:pPr marL="342900" indent="-342900">
              <a:buAutoNum type="arabicPeriod"/>
            </a:pPr>
            <a:r>
              <a:rPr lang="en-US" sz="4000" b="1" dirty="0">
                <a:solidFill>
                  <a:srgbClr val="CF3338"/>
                </a:solidFill>
                <a:latin typeface="Pragmatica" panose="020B0403040502020204" pitchFamily="34" charset="0"/>
              </a:rPr>
              <a:t>How many of these columns are of type </a:t>
            </a:r>
            <a:r>
              <a:rPr lang="en-US" sz="4000" dirty="0">
                <a:solidFill>
                  <a:srgbClr val="CF3338"/>
                </a:solidFill>
                <a:latin typeface="Consolas" panose="020B0609020204030204" pitchFamily="49" charset="0"/>
              </a:rPr>
              <a:t>INTEGER</a:t>
            </a:r>
            <a:r>
              <a:rPr lang="en-US" sz="4000" b="1" dirty="0">
                <a:solidFill>
                  <a:srgbClr val="CF3338"/>
                </a:solidFill>
                <a:latin typeface="Pragmatica" panose="020B0403040502020204" pitchFamily="34" charset="0"/>
              </a:rPr>
              <a:t>? </a:t>
            </a:r>
          </a:p>
          <a:p>
            <a:pPr marL="342900" indent="-342900">
              <a:buAutoNum type="arabicPeriod"/>
            </a:pPr>
            <a:endParaRPr lang="en-US" sz="4000" b="1" dirty="0">
              <a:solidFill>
                <a:srgbClr val="CF3338"/>
              </a:solidFill>
              <a:latin typeface="Pragmatica" panose="020B0403040502020204" pitchFamily="34" charset="0"/>
            </a:endParaRPr>
          </a:p>
          <a:p>
            <a:pPr marL="342900" indent="-342900">
              <a:buAutoNum type="arabicPeriod"/>
            </a:pPr>
            <a:r>
              <a:rPr lang="en-US" sz="4000" b="1" dirty="0">
                <a:solidFill>
                  <a:srgbClr val="CF3338"/>
                </a:solidFill>
                <a:latin typeface="Pragmatica" panose="020B0403040502020204" pitchFamily="34" charset="0"/>
              </a:rPr>
              <a:t>How many rows does </a:t>
            </a:r>
            <a:r>
              <a:rPr lang="en-US" sz="4000" dirty="0">
                <a:solidFill>
                  <a:srgbClr val="CF3338"/>
                </a:solidFill>
                <a:latin typeface="Consolas" panose="020B0609020204030204" pitchFamily="49" charset="0"/>
              </a:rPr>
              <a:t>Managers</a:t>
            </a:r>
            <a:r>
              <a:rPr lang="en-US" sz="4000" b="1" dirty="0">
                <a:solidFill>
                  <a:srgbClr val="CF3338"/>
                </a:solidFill>
                <a:latin typeface="Pragmatica" panose="020B0403040502020204" pitchFamily="34" charset="0"/>
              </a:rPr>
              <a:t> have? </a:t>
            </a:r>
          </a:p>
        </p:txBody>
      </p:sp>
    </p:spTree>
    <p:extLst>
      <p:ext uri="{BB962C8B-B14F-4D97-AF65-F5344CB8AC3E}">
        <p14:creationId xmlns:p14="http://schemas.microsoft.com/office/powerpoint/2010/main" val="27277054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47240" y="113388"/>
            <a:ext cx="7986531" cy="1323439"/>
          </a:xfrm>
          <a:prstGeom prst="rect">
            <a:avLst/>
          </a:prstGeom>
          <a:noFill/>
        </p:spPr>
        <p:txBody>
          <a:bodyPr wrap="square" rtlCol="0">
            <a:spAutoFit/>
          </a:bodyPr>
          <a:lstStyle/>
          <a:p>
            <a:pPr marL="342900" indent="-342900">
              <a:buAutoNum type="arabicPeriod"/>
            </a:pPr>
            <a:r>
              <a:rPr lang="en-US" sz="4000" b="1" dirty="0">
                <a:solidFill>
                  <a:srgbClr val="CF3338"/>
                </a:solidFill>
                <a:latin typeface="Pragmatica" panose="020B0403040502020204" pitchFamily="34" charset="0"/>
              </a:rPr>
              <a:t>How many columns are in </a:t>
            </a:r>
            <a:r>
              <a:rPr lang="en-US" sz="4000" dirty="0">
                <a:solidFill>
                  <a:srgbClr val="CF3338"/>
                </a:solidFill>
                <a:latin typeface="Consolas" panose="020B0609020204030204" pitchFamily="49" charset="0"/>
              </a:rPr>
              <a:t>Managers</a:t>
            </a:r>
            <a:r>
              <a:rPr lang="en-US" sz="4000" b="1" dirty="0">
                <a:solidFill>
                  <a:srgbClr val="CF3338"/>
                </a:solidFill>
                <a:latin typeface="Pragmatica" panose="020B0403040502020204" pitchFamily="34" charset="0"/>
              </a:rPr>
              <a:t>?</a:t>
            </a:r>
          </a:p>
        </p:txBody>
      </p:sp>
      <p:pic>
        <p:nvPicPr>
          <p:cNvPr id="15" name="Picture 14" descr="A close up of a sign&#10;&#10;Description automatically generated">
            <a:extLst>
              <a:ext uri="{FF2B5EF4-FFF2-40B4-BE49-F238E27FC236}">
                <a16:creationId xmlns:a16="http://schemas.microsoft.com/office/drawing/2014/main" id="{29761B90-A7DE-4A60-A915-F085BD87CA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pic>
        <p:nvPicPr>
          <p:cNvPr id="10" name="Google Shape;239;p30">
            <a:extLst>
              <a:ext uri="{FF2B5EF4-FFF2-40B4-BE49-F238E27FC236}">
                <a16:creationId xmlns:a16="http://schemas.microsoft.com/office/drawing/2014/main" id="{920477FD-5BF3-405C-B69E-D5FE690A004A}"/>
              </a:ext>
            </a:extLst>
          </p:cNvPr>
          <p:cNvPicPr preferRelativeResize="0"/>
          <p:nvPr/>
        </p:nvPicPr>
        <p:blipFill>
          <a:blip r:embed="rId3">
            <a:alphaModFix/>
          </a:blip>
          <a:stretch>
            <a:fillRect/>
          </a:stretch>
        </p:blipFill>
        <p:spPr>
          <a:xfrm>
            <a:off x="1282457" y="1687159"/>
            <a:ext cx="9429086" cy="3880884"/>
          </a:xfrm>
          <a:prstGeom prst="rect">
            <a:avLst/>
          </a:prstGeom>
          <a:noFill/>
          <a:ln>
            <a:noFill/>
          </a:ln>
        </p:spPr>
      </p:pic>
    </p:spTree>
    <p:extLst>
      <p:ext uri="{BB962C8B-B14F-4D97-AF65-F5344CB8AC3E}">
        <p14:creationId xmlns:p14="http://schemas.microsoft.com/office/powerpoint/2010/main" val="1416667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47240" y="113388"/>
            <a:ext cx="7986531" cy="1323439"/>
          </a:xfrm>
          <a:prstGeom prst="rect">
            <a:avLst/>
          </a:prstGeom>
          <a:noFill/>
        </p:spPr>
        <p:txBody>
          <a:bodyPr wrap="square" rtlCol="0">
            <a:spAutoFit/>
          </a:bodyPr>
          <a:lstStyle/>
          <a:p>
            <a:r>
              <a:rPr lang="en-US" sz="4000" b="1" dirty="0">
                <a:solidFill>
                  <a:srgbClr val="CF3338"/>
                </a:solidFill>
                <a:latin typeface="Pragmatica" panose="020B0403040502020204" pitchFamily="34" charset="0"/>
              </a:rPr>
              <a:t>2. How many of these columns are of type </a:t>
            </a:r>
            <a:r>
              <a:rPr lang="en-US" sz="4000" dirty="0">
                <a:solidFill>
                  <a:srgbClr val="CF3338"/>
                </a:solidFill>
                <a:latin typeface="Consolas" panose="020B0609020204030204" pitchFamily="49" charset="0"/>
              </a:rPr>
              <a:t>INTEGER</a:t>
            </a:r>
            <a:r>
              <a:rPr lang="en-US" sz="4000" b="1" dirty="0">
                <a:solidFill>
                  <a:srgbClr val="CF3338"/>
                </a:solidFill>
                <a:latin typeface="Pragmatica" panose="020B0403040502020204" pitchFamily="34" charset="0"/>
              </a:rPr>
              <a:t>? </a:t>
            </a:r>
          </a:p>
        </p:txBody>
      </p:sp>
      <p:pic>
        <p:nvPicPr>
          <p:cNvPr id="15" name="Picture 14" descr="A close up of a sign&#10;&#10;Description automatically generated">
            <a:extLst>
              <a:ext uri="{FF2B5EF4-FFF2-40B4-BE49-F238E27FC236}">
                <a16:creationId xmlns:a16="http://schemas.microsoft.com/office/drawing/2014/main" id="{29761B90-A7DE-4A60-A915-F085BD87CA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pic>
        <p:nvPicPr>
          <p:cNvPr id="5" name="Google Shape;239;p30">
            <a:extLst>
              <a:ext uri="{FF2B5EF4-FFF2-40B4-BE49-F238E27FC236}">
                <a16:creationId xmlns:a16="http://schemas.microsoft.com/office/drawing/2014/main" id="{0FEB5A28-D72A-4782-9895-014197B50FCE}"/>
              </a:ext>
            </a:extLst>
          </p:cNvPr>
          <p:cNvPicPr preferRelativeResize="0"/>
          <p:nvPr/>
        </p:nvPicPr>
        <p:blipFill>
          <a:blip r:embed="rId3">
            <a:alphaModFix/>
          </a:blip>
          <a:stretch>
            <a:fillRect/>
          </a:stretch>
        </p:blipFill>
        <p:spPr>
          <a:xfrm>
            <a:off x="948008" y="1597064"/>
            <a:ext cx="10337613" cy="4282367"/>
          </a:xfrm>
          <a:prstGeom prst="rect">
            <a:avLst/>
          </a:prstGeom>
          <a:noFill/>
          <a:ln>
            <a:noFill/>
          </a:ln>
        </p:spPr>
      </p:pic>
    </p:spTree>
    <p:extLst>
      <p:ext uri="{BB962C8B-B14F-4D97-AF65-F5344CB8AC3E}">
        <p14:creationId xmlns:p14="http://schemas.microsoft.com/office/powerpoint/2010/main" val="27767794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47240" y="113388"/>
            <a:ext cx="7986531" cy="1938992"/>
          </a:xfrm>
          <a:prstGeom prst="rect">
            <a:avLst/>
          </a:prstGeom>
          <a:noFill/>
        </p:spPr>
        <p:txBody>
          <a:bodyPr wrap="square" rtlCol="0">
            <a:spAutoFit/>
          </a:bodyPr>
          <a:lstStyle/>
          <a:p>
            <a:r>
              <a:rPr lang="en-US" sz="4000" b="1" dirty="0">
                <a:solidFill>
                  <a:srgbClr val="CF3338"/>
                </a:solidFill>
                <a:latin typeface="Pragmatica" panose="020B0403040502020204" pitchFamily="34" charset="0"/>
              </a:rPr>
              <a:t>3. How many rows does </a:t>
            </a:r>
            <a:r>
              <a:rPr lang="en-US" sz="4000" dirty="0">
                <a:solidFill>
                  <a:srgbClr val="CF3338"/>
                </a:solidFill>
                <a:latin typeface="Consolas" panose="020B0609020204030204" pitchFamily="49" charset="0"/>
              </a:rPr>
              <a:t>Managers</a:t>
            </a:r>
            <a:r>
              <a:rPr lang="en-US" sz="4000" b="1" dirty="0">
                <a:solidFill>
                  <a:srgbClr val="CF3338"/>
                </a:solidFill>
                <a:latin typeface="Pragmatica" panose="020B0403040502020204" pitchFamily="34" charset="0"/>
              </a:rPr>
              <a:t> have? </a:t>
            </a:r>
          </a:p>
          <a:p>
            <a:endParaRPr lang="en-US" sz="4000" b="1" dirty="0">
              <a:solidFill>
                <a:srgbClr val="CF3338"/>
              </a:solidFill>
              <a:latin typeface="Pragmatica" panose="020B0403040502020204" pitchFamily="34" charset="0"/>
            </a:endParaRPr>
          </a:p>
        </p:txBody>
      </p:sp>
      <p:pic>
        <p:nvPicPr>
          <p:cNvPr id="15" name="Picture 14" descr="A close up of a sign&#10;&#10;Description automatically generated">
            <a:extLst>
              <a:ext uri="{FF2B5EF4-FFF2-40B4-BE49-F238E27FC236}">
                <a16:creationId xmlns:a16="http://schemas.microsoft.com/office/drawing/2014/main" id="{29761B90-A7DE-4A60-A915-F085BD87CA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pic>
        <p:nvPicPr>
          <p:cNvPr id="5" name="Google Shape;248;p31">
            <a:extLst>
              <a:ext uri="{FF2B5EF4-FFF2-40B4-BE49-F238E27FC236}">
                <a16:creationId xmlns:a16="http://schemas.microsoft.com/office/drawing/2014/main" id="{650A6F8E-CA9C-4981-8E36-BBBC31FCB64C}"/>
              </a:ext>
            </a:extLst>
          </p:cNvPr>
          <p:cNvPicPr preferRelativeResize="0"/>
          <p:nvPr/>
        </p:nvPicPr>
        <p:blipFill>
          <a:blip r:embed="rId3">
            <a:alphaModFix/>
          </a:blip>
          <a:stretch>
            <a:fillRect/>
          </a:stretch>
        </p:blipFill>
        <p:spPr>
          <a:xfrm>
            <a:off x="1230158" y="1729899"/>
            <a:ext cx="9301484" cy="3642387"/>
          </a:xfrm>
          <a:prstGeom prst="rect">
            <a:avLst/>
          </a:prstGeom>
          <a:noFill/>
          <a:ln>
            <a:noFill/>
          </a:ln>
        </p:spPr>
      </p:pic>
    </p:spTree>
    <p:extLst>
      <p:ext uri="{BB962C8B-B14F-4D97-AF65-F5344CB8AC3E}">
        <p14:creationId xmlns:p14="http://schemas.microsoft.com/office/powerpoint/2010/main" val="15551131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47240" y="113388"/>
            <a:ext cx="7986531" cy="1015663"/>
          </a:xfrm>
          <a:prstGeom prst="rect">
            <a:avLst/>
          </a:prstGeom>
          <a:noFill/>
        </p:spPr>
        <p:txBody>
          <a:bodyPr wrap="square" rtlCol="0">
            <a:spAutoFit/>
          </a:bodyPr>
          <a:lstStyle/>
          <a:p>
            <a:r>
              <a:rPr lang="en-US" sz="6000" dirty="0">
                <a:latin typeface="Aliens &amp; cows" panose="00000500000000000000" pitchFamily="2" charset="0"/>
              </a:rPr>
              <a:t>Look to the table</a:t>
            </a:r>
          </a:p>
        </p:txBody>
      </p:sp>
      <p:pic>
        <p:nvPicPr>
          <p:cNvPr id="15" name="Picture 14" descr="A close up of a sign&#10;&#10;Description automatically generated">
            <a:extLst>
              <a:ext uri="{FF2B5EF4-FFF2-40B4-BE49-F238E27FC236}">
                <a16:creationId xmlns:a16="http://schemas.microsoft.com/office/drawing/2014/main" id="{29761B90-A7DE-4A60-A915-F085BD87CA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pic>
        <p:nvPicPr>
          <p:cNvPr id="6" name="Picture 5">
            <a:extLst>
              <a:ext uri="{FF2B5EF4-FFF2-40B4-BE49-F238E27FC236}">
                <a16:creationId xmlns:a16="http://schemas.microsoft.com/office/drawing/2014/main" id="{6B6D07BC-FCEB-4870-BB94-8784A3BC9DEF}"/>
              </a:ext>
            </a:extLst>
          </p:cNvPr>
          <p:cNvPicPr>
            <a:picLocks noChangeAspect="1"/>
          </p:cNvPicPr>
          <p:nvPr/>
        </p:nvPicPr>
        <p:blipFill>
          <a:blip r:embed="rId3"/>
          <a:stretch>
            <a:fillRect/>
          </a:stretch>
        </p:blipFill>
        <p:spPr>
          <a:xfrm>
            <a:off x="1551590" y="1948382"/>
            <a:ext cx="8847812" cy="2961236"/>
          </a:xfrm>
          <a:prstGeom prst="rect">
            <a:avLst/>
          </a:prstGeom>
        </p:spPr>
      </p:pic>
      <p:sp>
        <p:nvSpPr>
          <p:cNvPr id="7" name="Rectangle 6">
            <a:extLst>
              <a:ext uri="{FF2B5EF4-FFF2-40B4-BE49-F238E27FC236}">
                <a16:creationId xmlns:a16="http://schemas.microsoft.com/office/drawing/2014/main" id="{A89281E6-C2AB-4475-A0B8-8D3110B33D64}"/>
              </a:ext>
            </a:extLst>
          </p:cNvPr>
          <p:cNvSpPr/>
          <p:nvPr/>
        </p:nvSpPr>
        <p:spPr>
          <a:xfrm>
            <a:off x="4564049" y="2011270"/>
            <a:ext cx="795130" cy="3160154"/>
          </a:xfrm>
          <a:prstGeom prst="rect">
            <a:avLst/>
          </a:prstGeom>
          <a:noFill/>
          <a:ln w="57150">
            <a:solidFill>
              <a:srgbClr val="CF33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DF48A9F2-721A-4AA1-92D4-E5AF4F6FE796}"/>
              </a:ext>
            </a:extLst>
          </p:cNvPr>
          <p:cNvSpPr txBox="1"/>
          <p:nvPr/>
        </p:nvSpPr>
        <p:spPr>
          <a:xfrm>
            <a:off x="368974" y="3131270"/>
            <a:ext cx="1240403" cy="369332"/>
          </a:xfrm>
          <a:prstGeom prst="rect">
            <a:avLst/>
          </a:prstGeom>
          <a:noFill/>
        </p:spPr>
        <p:txBody>
          <a:bodyPr wrap="square" rtlCol="0">
            <a:spAutoFit/>
          </a:bodyPr>
          <a:lstStyle/>
          <a:p>
            <a:r>
              <a:rPr lang="en-US" b="1" dirty="0">
                <a:solidFill>
                  <a:srgbClr val="CF3338"/>
                </a:solidFill>
                <a:latin typeface="Pragmatica" panose="020B0403040502020204"/>
              </a:rPr>
              <a:t>Row/tuple</a:t>
            </a:r>
          </a:p>
        </p:txBody>
      </p:sp>
      <p:sp>
        <p:nvSpPr>
          <p:cNvPr id="9" name="Rectangle 8">
            <a:extLst>
              <a:ext uri="{FF2B5EF4-FFF2-40B4-BE49-F238E27FC236}">
                <a16:creationId xmlns:a16="http://schemas.microsoft.com/office/drawing/2014/main" id="{F4A6119E-957E-45EB-9309-6FA3BE746353}"/>
              </a:ext>
            </a:extLst>
          </p:cNvPr>
          <p:cNvSpPr/>
          <p:nvPr/>
        </p:nvSpPr>
        <p:spPr>
          <a:xfrm>
            <a:off x="1551590" y="3131270"/>
            <a:ext cx="8989149" cy="450130"/>
          </a:xfrm>
          <a:prstGeom prst="rect">
            <a:avLst/>
          </a:prstGeom>
          <a:noFill/>
          <a:ln w="57150">
            <a:solidFill>
              <a:srgbClr val="CF33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A2EE72A6-511D-4C88-AF56-CCDED8967872}"/>
              </a:ext>
            </a:extLst>
          </p:cNvPr>
          <p:cNvSpPr txBox="1"/>
          <p:nvPr/>
        </p:nvSpPr>
        <p:spPr>
          <a:xfrm>
            <a:off x="4488131" y="1516161"/>
            <a:ext cx="3215738" cy="369332"/>
          </a:xfrm>
          <a:prstGeom prst="rect">
            <a:avLst/>
          </a:prstGeom>
          <a:noFill/>
        </p:spPr>
        <p:txBody>
          <a:bodyPr wrap="square" rtlCol="0">
            <a:spAutoFit/>
          </a:bodyPr>
          <a:lstStyle/>
          <a:p>
            <a:r>
              <a:rPr lang="en-US" b="1" dirty="0">
                <a:solidFill>
                  <a:srgbClr val="CF3338"/>
                </a:solidFill>
                <a:latin typeface="Pragmatica" panose="020B0403040502020204"/>
              </a:rPr>
              <a:t>Field/column/attribute</a:t>
            </a:r>
          </a:p>
        </p:txBody>
      </p:sp>
      <p:sp>
        <p:nvSpPr>
          <p:cNvPr id="12" name="Rectangle 11">
            <a:extLst>
              <a:ext uri="{FF2B5EF4-FFF2-40B4-BE49-F238E27FC236}">
                <a16:creationId xmlns:a16="http://schemas.microsoft.com/office/drawing/2014/main" id="{EB26C82A-80C2-4B8E-AC89-AEA5236B6696}"/>
              </a:ext>
            </a:extLst>
          </p:cNvPr>
          <p:cNvSpPr/>
          <p:nvPr/>
        </p:nvSpPr>
        <p:spPr>
          <a:xfrm>
            <a:off x="6003235" y="4605086"/>
            <a:ext cx="938254" cy="318403"/>
          </a:xfrm>
          <a:prstGeom prst="rect">
            <a:avLst/>
          </a:prstGeom>
          <a:noFill/>
          <a:ln w="57150">
            <a:solidFill>
              <a:srgbClr val="CF33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605BA0C9-BB20-429D-832F-EF33E01B3A2F}"/>
              </a:ext>
            </a:extLst>
          </p:cNvPr>
          <p:cNvSpPr txBox="1"/>
          <p:nvPr/>
        </p:nvSpPr>
        <p:spPr>
          <a:xfrm>
            <a:off x="6941489" y="4824411"/>
            <a:ext cx="3215738" cy="369332"/>
          </a:xfrm>
          <a:prstGeom prst="rect">
            <a:avLst/>
          </a:prstGeom>
          <a:noFill/>
        </p:spPr>
        <p:txBody>
          <a:bodyPr wrap="square" rtlCol="0">
            <a:spAutoFit/>
          </a:bodyPr>
          <a:lstStyle/>
          <a:p>
            <a:r>
              <a:rPr lang="en-US" b="1" dirty="0">
                <a:solidFill>
                  <a:srgbClr val="CF3338"/>
                </a:solidFill>
                <a:latin typeface="Pragmatica" panose="020B0403040502020204"/>
              </a:rPr>
              <a:t>Value</a:t>
            </a:r>
          </a:p>
        </p:txBody>
      </p:sp>
      <p:sp>
        <p:nvSpPr>
          <p:cNvPr id="14" name="Rectangle 13">
            <a:extLst>
              <a:ext uri="{FF2B5EF4-FFF2-40B4-BE49-F238E27FC236}">
                <a16:creationId xmlns:a16="http://schemas.microsoft.com/office/drawing/2014/main" id="{82E4003F-3723-4BB3-952E-EEAEE95C9719}"/>
              </a:ext>
            </a:extLst>
          </p:cNvPr>
          <p:cNvSpPr/>
          <p:nvPr/>
        </p:nvSpPr>
        <p:spPr>
          <a:xfrm flipH="1">
            <a:off x="1551590" y="2011271"/>
            <a:ext cx="8989148" cy="3160154"/>
          </a:xfrm>
          <a:prstGeom prst="rect">
            <a:avLst/>
          </a:prstGeom>
          <a:noFill/>
          <a:ln w="57150">
            <a:solidFill>
              <a:srgbClr val="CF33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F7217DF7-3CA1-40A9-A2E9-77972CEAB2D5}"/>
              </a:ext>
            </a:extLst>
          </p:cNvPr>
          <p:cNvSpPr txBox="1"/>
          <p:nvPr/>
        </p:nvSpPr>
        <p:spPr>
          <a:xfrm>
            <a:off x="1526574" y="5129269"/>
            <a:ext cx="3215738" cy="369332"/>
          </a:xfrm>
          <a:prstGeom prst="rect">
            <a:avLst/>
          </a:prstGeom>
          <a:noFill/>
        </p:spPr>
        <p:txBody>
          <a:bodyPr wrap="square" rtlCol="0">
            <a:spAutoFit/>
          </a:bodyPr>
          <a:lstStyle/>
          <a:p>
            <a:r>
              <a:rPr lang="en-US" b="1" dirty="0">
                <a:solidFill>
                  <a:srgbClr val="CF3338"/>
                </a:solidFill>
                <a:latin typeface="Pragmatica" panose="020B0403040502020204"/>
              </a:rPr>
              <a:t>Table</a:t>
            </a:r>
          </a:p>
        </p:txBody>
      </p:sp>
    </p:spTree>
    <p:extLst>
      <p:ext uri="{BB962C8B-B14F-4D97-AF65-F5344CB8AC3E}">
        <p14:creationId xmlns:p14="http://schemas.microsoft.com/office/powerpoint/2010/main" val="24936698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50728" t="56371"/>
          <a:stretch/>
        </p:blipFill>
        <p:spPr>
          <a:xfrm>
            <a:off x="8136460" y="2210765"/>
            <a:ext cx="4055539" cy="4647236"/>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8496" y="-2482770"/>
            <a:ext cx="10171472" cy="7459883"/>
          </a:xfrm>
          <a:prstGeom prst="rect">
            <a:avLst/>
          </a:prstGeom>
        </p:spPr>
      </p:pic>
      <p:sp>
        <p:nvSpPr>
          <p:cNvPr id="11" name="TextBox 10"/>
          <p:cNvSpPr txBox="1"/>
          <p:nvPr/>
        </p:nvSpPr>
        <p:spPr>
          <a:xfrm>
            <a:off x="324091" y="1687545"/>
            <a:ext cx="7986531" cy="646331"/>
          </a:xfrm>
          <a:prstGeom prst="rect">
            <a:avLst/>
          </a:prstGeom>
          <a:noFill/>
        </p:spPr>
        <p:txBody>
          <a:bodyPr wrap="square" rtlCol="0">
            <a:spAutoFit/>
          </a:bodyPr>
          <a:lstStyle/>
          <a:p>
            <a:r>
              <a:rPr lang="en-US" sz="3600" b="1" dirty="0">
                <a:solidFill>
                  <a:srgbClr val="CF3338"/>
                </a:solidFill>
                <a:latin typeface="Pragmatica" panose="020B0403040502020204" pitchFamily="34" charset="0"/>
              </a:rPr>
              <a:t>Questions?</a:t>
            </a:r>
          </a:p>
        </p:txBody>
      </p:sp>
      <p:pic>
        <p:nvPicPr>
          <p:cNvPr id="5" name="Picture 4">
            <a:extLst>
              <a:ext uri="{FF2B5EF4-FFF2-40B4-BE49-F238E27FC236}">
                <a16:creationId xmlns:a16="http://schemas.microsoft.com/office/drawing/2014/main" id="{54A06221-5316-4BCF-9FDA-BDB95FF4A77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136460" y="2211492"/>
            <a:ext cx="4055539" cy="4645781"/>
          </a:xfrm>
          <a:prstGeom prst="rect">
            <a:avLst/>
          </a:prstGeom>
        </p:spPr>
      </p:pic>
    </p:spTree>
    <p:extLst>
      <p:ext uri="{BB962C8B-B14F-4D97-AF65-F5344CB8AC3E}">
        <p14:creationId xmlns:p14="http://schemas.microsoft.com/office/powerpoint/2010/main" val="36726535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520861" y="393539"/>
            <a:ext cx="10324617" cy="2123658"/>
          </a:xfrm>
          <a:prstGeom prst="rect">
            <a:avLst/>
          </a:prstGeom>
          <a:noFill/>
        </p:spPr>
        <p:txBody>
          <a:bodyPr wrap="square" rtlCol="0">
            <a:spAutoFit/>
          </a:bodyPr>
          <a:lstStyle/>
          <a:p>
            <a:r>
              <a:rPr lang="en-US" sz="6600" b="1" dirty="0">
                <a:solidFill>
                  <a:schemeClr val="bg1"/>
                </a:solidFill>
                <a:latin typeface="Normafixed Tryout" panose="00000409000000000000" pitchFamily="49" charset="0"/>
              </a:rPr>
              <a:t>From Excel tables to SQL </a:t>
            </a:r>
            <a:r>
              <a:rPr lang="en-US" sz="6600" b="1" dirty="0">
                <a:solidFill>
                  <a:schemeClr val="bg1"/>
                </a:solidFill>
                <a:latin typeface="Consolas" panose="020B0609020204030204" pitchFamily="49" charset="0"/>
              </a:rPr>
              <a:t>SELECT</a:t>
            </a:r>
          </a:p>
        </p:txBody>
      </p:sp>
    </p:spTree>
    <p:extLst>
      <p:ext uri="{BB962C8B-B14F-4D97-AF65-F5344CB8AC3E}">
        <p14:creationId xmlns:p14="http://schemas.microsoft.com/office/powerpoint/2010/main" val="14484747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1447363" cy="923330"/>
          </a:xfrm>
          <a:prstGeom prst="rect">
            <a:avLst/>
          </a:prstGeom>
          <a:noFill/>
        </p:spPr>
        <p:txBody>
          <a:bodyPr wrap="square" rtlCol="0">
            <a:spAutoFit/>
          </a:bodyPr>
          <a:lstStyle/>
          <a:p>
            <a:r>
              <a:rPr lang="en-US" sz="5400" dirty="0">
                <a:latin typeface="Aliens &amp; cows" panose="00000500000000000000" pitchFamily="2" charset="0"/>
              </a:rPr>
              <a:t>From Excel-ese to SQL-ese</a:t>
            </a:r>
          </a:p>
        </p:txBody>
      </p:sp>
      <p:sp>
        <p:nvSpPr>
          <p:cNvPr id="3" name="TextBox 2"/>
          <p:cNvSpPr txBox="1"/>
          <p:nvPr/>
        </p:nvSpPr>
        <p:spPr>
          <a:xfrm>
            <a:off x="347241" y="2280355"/>
            <a:ext cx="5164238" cy="2800767"/>
          </a:xfrm>
          <a:prstGeom prst="rect">
            <a:avLst/>
          </a:prstGeom>
          <a:noFill/>
        </p:spPr>
        <p:txBody>
          <a:bodyPr wrap="square" rtlCol="0">
            <a:spAutoFit/>
          </a:bodyPr>
          <a:lstStyle/>
          <a:p>
            <a:pPr>
              <a:buClr>
                <a:srgbClr val="CF3338"/>
              </a:buClr>
            </a:pPr>
            <a:r>
              <a:rPr lang="en-US" sz="3600" b="1" dirty="0">
                <a:solidFill>
                  <a:srgbClr val="707070"/>
                </a:solidFill>
                <a:latin typeface="Normafixed Tryout" panose="00000409000000000000" pitchFamily="49" charset="0"/>
              </a:rPr>
              <a:t>Excel</a:t>
            </a:r>
            <a:endParaRPr lang="en-US" sz="3600" dirty="0">
              <a:solidFill>
                <a:srgbClr val="707070"/>
              </a:solidFill>
              <a:latin typeface="Normafixed Tryout" panose="00000409000000000000" pitchFamily="49" charset="0"/>
            </a:endParaRPr>
          </a:p>
          <a:p>
            <a:pPr marL="457200" indent="-457200">
              <a:buClr>
                <a:srgbClr val="CF3338"/>
              </a:buClr>
              <a:buFont typeface="Arial" panose="020B0604020202020204" pitchFamily="34" charset="0"/>
              <a:buChar char="•"/>
            </a:pPr>
            <a:endParaRPr lang="en-US" sz="2800" dirty="0">
              <a:solidFill>
                <a:srgbClr val="707070"/>
              </a:solidFill>
              <a:latin typeface="Pragmatica" panose="020B0403040502020204" pitchFamily="34" charset="0"/>
            </a:endParaRPr>
          </a:p>
          <a:p>
            <a:pPr marL="457200" indent="-457200">
              <a:buClr>
                <a:srgbClr val="CF3338"/>
              </a:buClr>
              <a:buFont typeface="Arial" panose="020B0604020202020204" pitchFamily="34" charset="0"/>
              <a:buChar char="•"/>
            </a:pPr>
            <a:r>
              <a:rPr lang="en-US" sz="2800" dirty="0">
                <a:solidFill>
                  <a:srgbClr val="707070"/>
                </a:solidFill>
                <a:latin typeface="Pragmatica" panose="020B0403040502020204" pitchFamily="34" charset="0"/>
              </a:rPr>
              <a:t>Data</a:t>
            </a:r>
          </a:p>
          <a:p>
            <a:pPr marL="457200" indent="-457200">
              <a:buClr>
                <a:srgbClr val="CF3338"/>
              </a:buClr>
              <a:buFont typeface="Arial" panose="020B0604020202020204" pitchFamily="34" charset="0"/>
              <a:buChar char="•"/>
            </a:pPr>
            <a:r>
              <a:rPr lang="en-US" sz="2800" dirty="0">
                <a:solidFill>
                  <a:srgbClr val="707070"/>
                </a:solidFill>
                <a:latin typeface="Pragmatica" panose="020B0403040502020204" pitchFamily="34" charset="0"/>
              </a:rPr>
              <a:t>Calculations</a:t>
            </a:r>
          </a:p>
          <a:p>
            <a:pPr marL="457200" indent="-457200">
              <a:buClr>
                <a:srgbClr val="CF3338"/>
              </a:buClr>
              <a:buFont typeface="Arial" panose="020B0604020202020204" pitchFamily="34" charset="0"/>
              <a:buChar char="•"/>
            </a:pPr>
            <a:r>
              <a:rPr lang="en-US" sz="2800" dirty="0">
                <a:solidFill>
                  <a:srgbClr val="707070"/>
                </a:solidFill>
                <a:latin typeface="Pragmatica" panose="020B0403040502020204" pitchFamily="34" charset="0"/>
              </a:rPr>
              <a:t>Notes</a:t>
            </a:r>
          </a:p>
          <a:p>
            <a:pPr>
              <a:buClr>
                <a:srgbClr val="CF3338"/>
              </a:buClr>
            </a:pPr>
            <a:endParaRPr lang="en-US" sz="2800" dirty="0">
              <a:solidFill>
                <a:srgbClr val="707070"/>
              </a:solidFill>
              <a:latin typeface="Pragmatica" panose="020B0403040502020204" pitchFamily="34" charset="0"/>
            </a:endParaRPr>
          </a:p>
        </p:txBody>
      </p:sp>
      <p:sp>
        <p:nvSpPr>
          <p:cNvPr id="5" name="TextBox 4"/>
          <p:cNvSpPr txBox="1"/>
          <p:nvPr/>
        </p:nvSpPr>
        <p:spPr>
          <a:xfrm>
            <a:off x="5511478" y="2218800"/>
            <a:ext cx="6539697" cy="2369880"/>
          </a:xfrm>
          <a:prstGeom prst="rect">
            <a:avLst/>
          </a:prstGeom>
          <a:noFill/>
        </p:spPr>
        <p:txBody>
          <a:bodyPr wrap="square" rtlCol="0">
            <a:spAutoFit/>
          </a:bodyPr>
          <a:lstStyle/>
          <a:p>
            <a:pPr>
              <a:buClr>
                <a:srgbClr val="CF3338"/>
              </a:buClr>
            </a:pPr>
            <a:r>
              <a:rPr lang="en-US" sz="3600" b="1" dirty="0">
                <a:solidFill>
                  <a:srgbClr val="707070"/>
                </a:solidFill>
                <a:latin typeface="Normafixed Tryout" panose="00000409000000000000" pitchFamily="49" charset="0"/>
              </a:rPr>
              <a:t>SQL</a:t>
            </a:r>
            <a:endParaRPr lang="en-US" sz="3600" dirty="0">
              <a:solidFill>
                <a:srgbClr val="707070"/>
              </a:solidFill>
              <a:latin typeface="Normafixed Tryout" panose="00000409000000000000" pitchFamily="49" charset="0"/>
            </a:endParaRPr>
          </a:p>
          <a:p>
            <a:pPr marL="457200" indent="-457200">
              <a:buClr>
                <a:srgbClr val="CF3338"/>
              </a:buClr>
              <a:buFont typeface="Arial" panose="020B0604020202020204" pitchFamily="34" charset="0"/>
              <a:buChar char="•"/>
            </a:pPr>
            <a:endParaRPr lang="en-US" sz="2800" dirty="0">
              <a:solidFill>
                <a:srgbClr val="707070"/>
              </a:solidFill>
              <a:latin typeface="Pragmatica" panose="020B0403040502020204" pitchFamily="34" charset="0"/>
            </a:endParaRPr>
          </a:p>
          <a:p>
            <a:pPr marL="457200" indent="-457200">
              <a:buClr>
                <a:srgbClr val="CF3338"/>
              </a:buClr>
              <a:buFont typeface="Arial" panose="020B0604020202020204" pitchFamily="34" charset="0"/>
              <a:buChar char="•"/>
            </a:pPr>
            <a:r>
              <a:rPr lang="en-US" sz="2800" dirty="0">
                <a:solidFill>
                  <a:srgbClr val="707070"/>
                </a:solidFill>
                <a:latin typeface="Pragmatica" panose="020B0403040502020204" pitchFamily="34" charset="0"/>
              </a:rPr>
              <a:t>Tables</a:t>
            </a:r>
          </a:p>
          <a:p>
            <a:pPr marL="457200" indent="-457200">
              <a:buClr>
                <a:srgbClr val="CF3338"/>
              </a:buClr>
              <a:buFont typeface="Arial" panose="020B0604020202020204" pitchFamily="34" charset="0"/>
              <a:buChar char="•"/>
            </a:pPr>
            <a:r>
              <a:rPr lang="en-US" sz="2800" dirty="0">
                <a:solidFill>
                  <a:srgbClr val="707070"/>
                </a:solidFill>
                <a:latin typeface="Pragmatica" panose="020B0403040502020204" pitchFamily="34" charset="0"/>
              </a:rPr>
              <a:t>Queries/Scripts</a:t>
            </a:r>
          </a:p>
          <a:p>
            <a:pPr marL="457200" indent="-457200">
              <a:buClr>
                <a:srgbClr val="CF3338"/>
              </a:buClr>
              <a:buFont typeface="Arial" panose="020B0604020202020204" pitchFamily="34" charset="0"/>
              <a:buChar char="•"/>
            </a:pPr>
            <a:r>
              <a:rPr lang="en-US" sz="2800" dirty="0">
                <a:solidFill>
                  <a:srgbClr val="707070"/>
                </a:solidFill>
                <a:latin typeface="Pragmatica" panose="020B0403040502020204" pitchFamily="34" charset="0"/>
              </a:rPr>
              <a:t>Comments</a:t>
            </a:r>
          </a:p>
        </p:txBody>
      </p:sp>
      <p:pic>
        <p:nvPicPr>
          <p:cNvPr id="6" name="Picture 5" descr="A close up of a sign&#10;&#10;Description automatically generated">
            <a:extLst>
              <a:ext uri="{FF2B5EF4-FFF2-40B4-BE49-F238E27FC236}">
                <a16:creationId xmlns:a16="http://schemas.microsoft.com/office/drawing/2014/main" id="{69CD627F-A48D-4910-BDAB-E86D1B428A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spTree>
    <p:extLst>
      <p:ext uri="{BB962C8B-B14F-4D97-AF65-F5344CB8AC3E}">
        <p14:creationId xmlns:p14="http://schemas.microsoft.com/office/powerpoint/2010/main" val="36392444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47240" y="113388"/>
            <a:ext cx="7986531" cy="1938992"/>
          </a:xfrm>
          <a:prstGeom prst="rect">
            <a:avLst/>
          </a:prstGeom>
          <a:noFill/>
        </p:spPr>
        <p:txBody>
          <a:bodyPr wrap="square" rtlCol="0">
            <a:spAutoFit/>
          </a:bodyPr>
          <a:lstStyle/>
          <a:p>
            <a:r>
              <a:rPr lang="en-US" sz="6000" dirty="0">
                <a:latin typeface="Aliens &amp; cows" panose="00000500000000000000" pitchFamily="2" charset="0"/>
              </a:rPr>
              <a:t>Objectives for this course</a:t>
            </a:r>
          </a:p>
        </p:txBody>
      </p:sp>
      <p:sp>
        <p:nvSpPr>
          <p:cNvPr id="3" name="TextBox 2"/>
          <p:cNvSpPr txBox="1"/>
          <p:nvPr/>
        </p:nvSpPr>
        <p:spPr>
          <a:xfrm>
            <a:off x="347240" y="2127965"/>
            <a:ext cx="9595413" cy="2677656"/>
          </a:xfrm>
          <a:prstGeom prst="rect">
            <a:avLst/>
          </a:prstGeom>
          <a:noFill/>
        </p:spPr>
        <p:txBody>
          <a:bodyPr wrap="square" rtlCol="0">
            <a:spAutoFit/>
          </a:bodyPr>
          <a:lstStyle/>
          <a:p>
            <a:pPr marL="457200" indent="-457200">
              <a:buClr>
                <a:srgbClr val="CF3338"/>
              </a:buClr>
              <a:buFont typeface="Arial" panose="020B0604020202020204" pitchFamily="34" charset="0"/>
              <a:buChar char="•"/>
            </a:pPr>
            <a:r>
              <a:rPr lang="en-US" sz="2800" dirty="0">
                <a:solidFill>
                  <a:srgbClr val="707070"/>
                </a:solidFill>
                <a:latin typeface="Pragmatica" panose="020B0403040502020204" pitchFamily="34" charset="0"/>
              </a:rPr>
              <a:t>The basics of relational databases and SQL’s role</a:t>
            </a:r>
          </a:p>
          <a:p>
            <a:pPr marL="457200" indent="-457200">
              <a:buClr>
                <a:srgbClr val="CF3338"/>
              </a:buClr>
              <a:buFont typeface="Arial" panose="020B0604020202020204" pitchFamily="34" charset="0"/>
              <a:buChar char="•"/>
            </a:pPr>
            <a:r>
              <a:rPr lang="en-US" sz="2800" dirty="0">
                <a:solidFill>
                  <a:srgbClr val="707070"/>
                </a:solidFill>
                <a:latin typeface="Pragmatica" panose="020B0403040502020204" pitchFamily="34" charset="0"/>
              </a:rPr>
              <a:t>The foundational commands used for reading form one or more tables in a database</a:t>
            </a:r>
          </a:p>
          <a:p>
            <a:pPr marL="457200" indent="-457200">
              <a:buClr>
                <a:srgbClr val="CF3338"/>
              </a:buClr>
              <a:buFont typeface="Arial" panose="020B0604020202020204" pitchFamily="34" charset="0"/>
              <a:buChar char="•"/>
            </a:pPr>
            <a:r>
              <a:rPr lang="en-US" sz="2800" dirty="0">
                <a:solidFill>
                  <a:srgbClr val="707070"/>
                </a:solidFill>
                <a:latin typeface="Pragmatica" panose="020B0403040502020204" pitchFamily="34" charset="0"/>
              </a:rPr>
              <a:t>Schemas, primary keys and foreign keys: what makes relational databases “relational.”</a:t>
            </a:r>
          </a:p>
          <a:p>
            <a:pPr marL="285750" indent="-285750">
              <a:buFont typeface="Arial" panose="020B0604020202020204" pitchFamily="34" charset="0"/>
              <a:buChar char="•"/>
            </a:pPr>
            <a:endParaRPr lang="en-US" sz="2800" dirty="0">
              <a:solidFill>
                <a:srgbClr val="707070"/>
              </a:solidFill>
              <a:latin typeface="Pragmatica" panose="020B0403040502020204" pitchFamily="34" charset="0"/>
            </a:endParaRPr>
          </a:p>
        </p:txBody>
      </p:sp>
      <p:pic>
        <p:nvPicPr>
          <p:cNvPr id="15" name="Picture 14" descr="A close up of a sign&#10;&#10;Description automatically generated">
            <a:extLst>
              <a:ext uri="{FF2B5EF4-FFF2-40B4-BE49-F238E27FC236}">
                <a16:creationId xmlns:a16="http://schemas.microsoft.com/office/drawing/2014/main" id="{29761B90-A7DE-4A60-A915-F085BD87CA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spTree>
    <p:extLst>
      <p:ext uri="{BB962C8B-B14F-4D97-AF65-F5344CB8AC3E}">
        <p14:creationId xmlns:p14="http://schemas.microsoft.com/office/powerpoint/2010/main" val="38300298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1447363" cy="923330"/>
          </a:xfrm>
          <a:prstGeom prst="rect">
            <a:avLst/>
          </a:prstGeom>
          <a:noFill/>
        </p:spPr>
        <p:txBody>
          <a:bodyPr wrap="square" rtlCol="0">
            <a:spAutoFit/>
          </a:bodyPr>
          <a:lstStyle/>
          <a:p>
            <a:r>
              <a:rPr lang="en-US" sz="5400" dirty="0">
                <a:latin typeface="Aliens &amp; cows" panose="00000500000000000000" pitchFamily="2" charset="0"/>
              </a:rPr>
              <a:t>The grammar of SQL</a:t>
            </a:r>
          </a:p>
        </p:txBody>
      </p:sp>
      <p:graphicFrame>
        <p:nvGraphicFramePr>
          <p:cNvPr id="4" name="Table 3"/>
          <p:cNvGraphicFramePr>
            <a:graphicFrameLocks noGrp="1"/>
          </p:cNvGraphicFramePr>
          <p:nvPr>
            <p:extLst>
              <p:ext uri="{D42A27DB-BD31-4B8C-83A1-F6EECF244321}">
                <p14:modId xmlns:p14="http://schemas.microsoft.com/office/powerpoint/2010/main" val="3860724724"/>
              </p:ext>
            </p:extLst>
          </p:nvPr>
        </p:nvGraphicFramePr>
        <p:xfrm>
          <a:off x="451413" y="1666754"/>
          <a:ext cx="11146419" cy="3784923"/>
        </p:xfrm>
        <a:graphic>
          <a:graphicData uri="http://schemas.openxmlformats.org/drawingml/2006/table">
            <a:tbl>
              <a:tblPr/>
              <a:tblGrid>
                <a:gridCol w="2071868">
                  <a:extLst>
                    <a:ext uri="{9D8B030D-6E8A-4147-A177-3AD203B41FA5}">
                      <a16:colId xmlns:a16="http://schemas.microsoft.com/office/drawing/2014/main" val="2629133829"/>
                    </a:ext>
                  </a:extLst>
                </a:gridCol>
                <a:gridCol w="6571330">
                  <a:extLst>
                    <a:ext uri="{9D8B030D-6E8A-4147-A177-3AD203B41FA5}">
                      <a16:colId xmlns:a16="http://schemas.microsoft.com/office/drawing/2014/main" val="985116657"/>
                    </a:ext>
                  </a:extLst>
                </a:gridCol>
                <a:gridCol w="2503221">
                  <a:extLst>
                    <a:ext uri="{9D8B030D-6E8A-4147-A177-3AD203B41FA5}">
                      <a16:colId xmlns:a16="http://schemas.microsoft.com/office/drawing/2014/main" val="2433060746"/>
                    </a:ext>
                  </a:extLst>
                </a:gridCol>
              </a:tblGrid>
              <a:tr h="1002921">
                <a:tc>
                  <a:txBody>
                    <a:bodyPr/>
                    <a:lstStyle/>
                    <a:p>
                      <a:pPr algn="l" fontAlgn="b"/>
                      <a:r>
                        <a:rPr lang="en-US" sz="2800" b="1" i="0" u="none" strike="noStrike" dirty="0">
                          <a:solidFill>
                            <a:schemeClr val="bg1">
                              <a:lumMod val="95000"/>
                            </a:schemeClr>
                          </a:solidFill>
                          <a:effectLst/>
                          <a:latin typeface="Pragmatica" panose="020B0403040502020204" pitchFamily="34" charset="0"/>
                        </a:rPr>
                        <a:t>Term</a:t>
                      </a:r>
                    </a:p>
                  </a:txBody>
                  <a:tcPr marL="7620" marR="7620" marT="7620" marB="0" anchor="b">
                    <a:lnL>
                      <a:noFill/>
                    </a:lnL>
                    <a:lnR>
                      <a:noFill/>
                    </a:lnR>
                    <a:lnT>
                      <a:noFill/>
                    </a:lnT>
                    <a:lnB>
                      <a:noFill/>
                    </a:lnB>
                    <a:solidFill>
                      <a:srgbClr val="CF3338"/>
                    </a:solidFill>
                  </a:tcPr>
                </a:tc>
                <a:tc>
                  <a:txBody>
                    <a:bodyPr/>
                    <a:lstStyle/>
                    <a:p>
                      <a:pPr algn="l" fontAlgn="b"/>
                      <a:r>
                        <a:rPr lang="en-US" sz="2800" b="1" i="0" u="none" strike="noStrike" dirty="0">
                          <a:solidFill>
                            <a:schemeClr val="bg1">
                              <a:lumMod val="95000"/>
                            </a:schemeClr>
                          </a:solidFill>
                          <a:effectLst/>
                          <a:latin typeface="Pragmatica" panose="020B0403040502020204" pitchFamily="34" charset="0"/>
                        </a:rPr>
                        <a:t>What it does</a:t>
                      </a:r>
                    </a:p>
                  </a:txBody>
                  <a:tcPr marL="7620" marR="7620" marT="7620" marB="0" anchor="b">
                    <a:lnL>
                      <a:noFill/>
                    </a:lnL>
                    <a:lnR>
                      <a:noFill/>
                    </a:lnR>
                    <a:lnT>
                      <a:noFill/>
                    </a:lnT>
                    <a:lnB>
                      <a:noFill/>
                    </a:lnB>
                    <a:solidFill>
                      <a:srgbClr val="CF3338"/>
                    </a:solidFill>
                  </a:tcPr>
                </a:tc>
                <a:tc>
                  <a:txBody>
                    <a:bodyPr/>
                    <a:lstStyle/>
                    <a:p>
                      <a:pPr algn="l" fontAlgn="b"/>
                      <a:r>
                        <a:rPr lang="en-US" sz="2800" b="1" i="0" u="none" strike="noStrike" dirty="0">
                          <a:solidFill>
                            <a:schemeClr val="bg1">
                              <a:lumMod val="95000"/>
                            </a:schemeClr>
                          </a:solidFill>
                          <a:effectLst/>
                          <a:latin typeface="Pragmatica" panose="020B0403040502020204" pitchFamily="34" charset="0"/>
                        </a:rPr>
                        <a:t>Example</a:t>
                      </a:r>
                    </a:p>
                  </a:txBody>
                  <a:tcPr marL="7620" marR="7620" marT="7620" marB="0" anchor="b">
                    <a:lnL>
                      <a:noFill/>
                    </a:lnL>
                    <a:lnR>
                      <a:noFill/>
                    </a:lnR>
                    <a:lnT>
                      <a:noFill/>
                    </a:lnT>
                    <a:lnB>
                      <a:noFill/>
                    </a:lnB>
                    <a:solidFill>
                      <a:srgbClr val="CF3338"/>
                    </a:solidFill>
                  </a:tcPr>
                </a:tc>
                <a:extLst>
                  <a:ext uri="{0D108BD9-81ED-4DB2-BD59-A6C34878D82A}">
                    <a16:rowId xmlns:a16="http://schemas.microsoft.com/office/drawing/2014/main" val="287320149"/>
                  </a:ext>
                </a:extLst>
              </a:tr>
              <a:tr h="925774">
                <a:tc>
                  <a:txBody>
                    <a:bodyPr/>
                    <a:lstStyle/>
                    <a:p>
                      <a:pPr algn="l" fontAlgn="b"/>
                      <a:r>
                        <a:rPr lang="en-US" sz="2800" b="0" i="0" u="none" strike="noStrike" dirty="0">
                          <a:solidFill>
                            <a:srgbClr val="CF3338"/>
                          </a:solidFill>
                          <a:effectLst/>
                          <a:latin typeface="Pragmatica" panose="020B0403040502020204" pitchFamily="34" charset="0"/>
                        </a:rPr>
                        <a:t>Identifier</a:t>
                      </a:r>
                    </a:p>
                  </a:txBody>
                  <a:tcPr marL="7620" marR="7620" marT="7620" marB="0" anchor="b">
                    <a:lnL>
                      <a:noFill/>
                    </a:lnL>
                    <a:lnR>
                      <a:noFill/>
                    </a:lnR>
                    <a:lnT>
                      <a:noFill/>
                    </a:lnT>
                    <a:lnB>
                      <a:noFill/>
                    </a:lnB>
                    <a:solidFill>
                      <a:srgbClr val="D9D9D9"/>
                    </a:solidFill>
                  </a:tcPr>
                </a:tc>
                <a:tc>
                  <a:txBody>
                    <a:bodyPr/>
                    <a:lstStyle/>
                    <a:p>
                      <a:pPr algn="l" fontAlgn="b"/>
                      <a:r>
                        <a:rPr lang="en-US" sz="2800" b="0" i="0" u="none" strike="noStrike" dirty="0">
                          <a:solidFill>
                            <a:srgbClr val="CF3338"/>
                          </a:solidFill>
                          <a:effectLst/>
                          <a:latin typeface="Pragmatica" panose="020B0403040502020204" pitchFamily="34" charset="0"/>
                        </a:rPr>
                        <a:t>Identifies an object (i.e. table, field)</a:t>
                      </a:r>
                    </a:p>
                  </a:txBody>
                  <a:tcPr marL="7620" marR="7620" marT="7620" marB="0" anchor="b">
                    <a:lnL>
                      <a:noFill/>
                    </a:lnL>
                    <a:lnR>
                      <a:noFill/>
                    </a:lnR>
                    <a:lnT>
                      <a:noFill/>
                    </a:lnT>
                    <a:lnB>
                      <a:noFill/>
                    </a:lnB>
                    <a:solidFill>
                      <a:srgbClr val="D9D9D9"/>
                    </a:solidFill>
                  </a:tcPr>
                </a:tc>
                <a:tc>
                  <a:txBody>
                    <a:bodyPr/>
                    <a:lstStyle/>
                    <a:p>
                      <a:pPr algn="l" fontAlgn="b"/>
                      <a:r>
                        <a:rPr lang="en-US" sz="2800" b="0" i="0" u="none" strike="noStrike">
                          <a:solidFill>
                            <a:srgbClr val="CF3338"/>
                          </a:solidFill>
                          <a:effectLst/>
                          <a:latin typeface="Consolas" panose="020B0609020204030204" pitchFamily="49" charset="0"/>
                        </a:rPr>
                        <a:t>Master</a:t>
                      </a:r>
                    </a:p>
                  </a:txBody>
                  <a:tcPr marL="7620" marR="7620" marT="7620" marB="0" anchor="b">
                    <a:lnL>
                      <a:noFill/>
                    </a:lnL>
                    <a:lnR>
                      <a:noFill/>
                    </a:lnR>
                    <a:lnT>
                      <a:noFill/>
                    </a:lnT>
                    <a:lnB>
                      <a:noFill/>
                    </a:lnB>
                    <a:solidFill>
                      <a:srgbClr val="D9D9D9"/>
                    </a:solidFill>
                  </a:tcPr>
                </a:tc>
                <a:extLst>
                  <a:ext uri="{0D108BD9-81ED-4DB2-BD59-A6C34878D82A}">
                    <a16:rowId xmlns:a16="http://schemas.microsoft.com/office/drawing/2014/main" val="3568129098"/>
                  </a:ext>
                </a:extLst>
              </a:tr>
              <a:tr h="928114">
                <a:tc>
                  <a:txBody>
                    <a:bodyPr/>
                    <a:lstStyle/>
                    <a:p>
                      <a:pPr algn="l" fontAlgn="b"/>
                      <a:r>
                        <a:rPr lang="en-US" sz="2800" b="0" i="0" u="none" strike="noStrike" dirty="0">
                          <a:solidFill>
                            <a:srgbClr val="CF3338"/>
                          </a:solidFill>
                          <a:effectLst/>
                          <a:latin typeface="Pragmatica" panose="020B0403040502020204" pitchFamily="34" charset="0"/>
                        </a:rPr>
                        <a:t>Operator</a:t>
                      </a:r>
                    </a:p>
                  </a:txBody>
                  <a:tcPr marL="7620" marR="7620" marT="7620" marB="0" anchor="b">
                    <a:lnL>
                      <a:noFill/>
                    </a:lnL>
                    <a:lnR>
                      <a:noFill/>
                    </a:lnR>
                    <a:lnT>
                      <a:noFill/>
                    </a:lnT>
                    <a:lnB>
                      <a:noFill/>
                    </a:lnB>
                  </a:tcPr>
                </a:tc>
                <a:tc>
                  <a:txBody>
                    <a:bodyPr/>
                    <a:lstStyle/>
                    <a:p>
                      <a:pPr algn="l" fontAlgn="b"/>
                      <a:r>
                        <a:rPr lang="en-US" sz="2800" b="0" i="0" u="none" strike="noStrike" dirty="0">
                          <a:solidFill>
                            <a:srgbClr val="CF3338"/>
                          </a:solidFill>
                          <a:effectLst/>
                          <a:latin typeface="Pragmatica" panose="020B0403040502020204" pitchFamily="34" charset="0"/>
                        </a:rPr>
                        <a:t>Takes some action (perform calculation,, rename something)</a:t>
                      </a:r>
                    </a:p>
                  </a:txBody>
                  <a:tcPr marL="7620" marR="7620" marT="7620" marB="0" anchor="b">
                    <a:lnL>
                      <a:noFill/>
                    </a:lnL>
                    <a:lnR>
                      <a:noFill/>
                    </a:lnR>
                    <a:lnT>
                      <a:noFill/>
                    </a:lnT>
                    <a:lnB>
                      <a:noFill/>
                    </a:lnB>
                  </a:tcPr>
                </a:tc>
                <a:tc>
                  <a:txBody>
                    <a:bodyPr/>
                    <a:lstStyle/>
                    <a:p>
                      <a:pPr algn="l" fontAlgn="b"/>
                      <a:r>
                        <a:rPr lang="en-US" sz="2800" b="0" i="0" u="none" strike="noStrike">
                          <a:solidFill>
                            <a:srgbClr val="CF3338"/>
                          </a:solidFill>
                          <a:effectLst/>
                          <a:latin typeface="Consolas" panose="020B0609020204030204" pitchFamily="49" charset="0"/>
                        </a:rPr>
                        <a:t>+, AS</a:t>
                      </a:r>
                    </a:p>
                  </a:txBody>
                  <a:tcPr marL="7620" marR="7620" marT="7620" marB="0" anchor="b">
                    <a:lnL>
                      <a:noFill/>
                    </a:lnL>
                    <a:lnR>
                      <a:noFill/>
                    </a:lnR>
                    <a:lnT>
                      <a:noFill/>
                    </a:lnT>
                    <a:lnB>
                      <a:noFill/>
                    </a:lnB>
                  </a:tcPr>
                </a:tc>
                <a:extLst>
                  <a:ext uri="{0D108BD9-81ED-4DB2-BD59-A6C34878D82A}">
                    <a16:rowId xmlns:a16="http://schemas.microsoft.com/office/drawing/2014/main" val="2916523719"/>
                  </a:ext>
                </a:extLst>
              </a:tr>
              <a:tr h="928114">
                <a:tc>
                  <a:txBody>
                    <a:bodyPr/>
                    <a:lstStyle/>
                    <a:p>
                      <a:pPr algn="l" fontAlgn="b"/>
                      <a:r>
                        <a:rPr lang="en-US" sz="2800" b="0" i="0" u="none" strike="noStrike">
                          <a:solidFill>
                            <a:srgbClr val="CF3338"/>
                          </a:solidFill>
                          <a:effectLst/>
                          <a:latin typeface="Pragmatica" panose="020B0403040502020204" pitchFamily="34" charset="0"/>
                        </a:rPr>
                        <a:t>Expression</a:t>
                      </a:r>
                    </a:p>
                  </a:txBody>
                  <a:tcPr marL="7620" marR="7620" marT="7620" marB="0" anchor="b">
                    <a:lnL>
                      <a:noFill/>
                    </a:lnL>
                    <a:lnR>
                      <a:noFill/>
                    </a:lnR>
                    <a:lnT>
                      <a:noFill/>
                    </a:lnT>
                    <a:lnB>
                      <a:noFill/>
                    </a:lnB>
                    <a:solidFill>
                      <a:srgbClr val="D9D9D9"/>
                    </a:solidFill>
                  </a:tcPr>
                </a:tc>
                <a:tc>
                  <a:txBody>
                    <a:bodyPr/>
                    <a:lstStyle/>
                    <a:p>
                      <a:pPr algn="l" fontAlgn="b"/>
                      <a:r>
                        <a:rPr lang="en-US" sz="2800" b="0" i="0" u="none" strike="noStrike" dirty="0">
                          <a:solidFill>
                            <a:srgbClr val="CF3338"/>
                          </a:solidFill>
                          <a:effectLst/>
                          <a:latin typeface="Pragmatica" panose="020B0403040502020204" pitchFamily="34" charset="0"/>
                        </a:rPr>
                        <a:t>Applies criteria to data</a:t>
                      </a:r>
                    </a:p>
                  </a:txBody>
                  <a:tcPr marL="7620" marR="7620" marT="7620" marB="0" anchor="b">
                    <a:lnL>
                      <a:noFill/>
                    </a:lnL>
                    <a:lnR>
                      <a:noFill/>
                    </a:lnR>
                    <a:lnT>
                      <a:noFill/>
                    </a:lnT>
                    <a:lnB>
                      <a:noFill/>
                    </a:lnB>
                    <a:solidFill>
                      <a:srgbClr val="D9D9D9"/>
                    </a:solidFill>
                  </a:tcPr>
                </a:tc>
                <a:tc>
                  <a:txBody>
                    <a:bodyPr/>
                    <a:lstStyle/>
                    <a:p>
                      <a:pPr algn="l" fontAlgn="b"/>
                      <a:r>
                        <a:rPr lang="en-US" sz="2800" b="0" i="0" u="none" strike="noStrike" dirty="0" err="1">
                          <a:solidFill>
                            <a:srgbClr val="CF3338"/>
                          </a:solidFill>
                          <a:effectLst/>
                          <a:latin typeface="Consolas" panose="020B0609020204030204" pitchFamily="49" charset="0"/>
                        </a:rPr>
                        <a:t>birthYear</a:t>
                      </a:r>
                      <a:r>
                        <a:rPr lang="en-US" sz="2800" b="0" i="0" u="none" strike="noStrike" dirty="0">
                          <a:solidFill>
                            <a:srgbClr val="CF3338"/>
                          </a:solidFill>
                          <a:effectLst/>
                          <a:latin typeface="Consolas" panose="020B0609020204030204" pitchFamily="49" charset="0"/>
                        </a:rPr>
                        <a:t> &gt; 1960</a:t>
                      </a:r>
                    </a:p>
                  </a:txBody>
                  <a:tcPr marL="7620" marR="7620" marT="7620" marB="0" anchor="b">
                    <a:lnL>
                      <a:noFill/>
                    </a:lnL>
                    <a:lnR>
                      <a:noFill/>
                    </a:lnR>
                    <a:lnT>
                      <a:noFill/>
                    </a:lnT>
                    <a:lnB>
                      <a:noFill/>
                    </a:lnB>
                    <a:solidFill>
                      <a:srgbClr val="D9D9D9"/>
                    </a:solidFill>
                  </a:tcPr>
                </a:tc>
                <a:extLst>
                  <a:ext uri="{0D108BD9-81ED-4DB2-BD59-A6C34878D82A}">
                    <a16:rowId xmlns:a16="http://schemas.microsoft.com/office/drawing/2014/main" val="1604127386"/>
                  </a:ext>
                </a:extLst>
              </a:tr>
            </a:tbl>
          </a:graphicData>
        </a:graphic>
      </p:graphicFrame>
      <p:pic>
        <p:nvPicPr>
          <p:cNvPr id="5" name="Picture 4" descr="A close up of a sign&#10;&#10;Description automatically generated">
            <a:extLst>
              <a:ext uri="{FF2B5EF4-FFF2-40B4-BE49-F238E27FC236}">
                <a16:creationId xmlns:a16="http://schemas.microsoft.com/office/drawing/2014/main" id="{FD1063B2-28A1-48D5-A065-653DD41E3B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spTree>
    <p:extLst>
      <p:ext uri="{BB962C8B-B14F-4D97-AF65-F5344CB8AC3E}">
        <p14:creationId xmlns:p14="http://schemas.microsoft.com/office/powerpoint/2010/main" val="11122455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47240" y="113388"/>
            <a:ext cx="7986531" cy="1015663"/>
          </a:xfrm>
          <a:prstGeom prst="rect">
            <a:avLst/>
          </a:prstGeom>
          <a:noFill/>
        </p:spPr>
        <p:txBody>
          <a:bodyPr wrap="square" rtlCol="0">
            <a:spAutoFit/>
          </a:bodyPr>
          <a:lstStyle/>
          <a:p>
            <a:r>
              <a:rPr lang="en-US" sz="6000" dirty="0" err="1">
                <a:latin typeface="Aliens &amp; cows" panose="00000500000000000000" pitchFamily="2" charset="0"/>
              </a:rPr>
              <a:t>Stylin</a:t>
            </a:r>
            <a:r>
              <a:rPr lang="en-US" sz="6000" dirty="0">
                <a:latin typeface="Aliens &amp; cows" panose="00000500000000000000" pitchFamily="2" charset="0"/>
              </a:rPr>
              <a:t>’ in SQL</a:t>
            </a:r>
          </a:p>
        </p:txBody>
      </p:sp>
      <p:sp>
        <p:nvSpPr>
          <p:cNvPr id="3" name="TextBox 2"/>
          <p:cNvSpPr txBox="1"/>
          <p:nvPr/>
        </p:nvSpPr>
        <p:spPr>
          <a:xfrm>
            <a:off x="347240" y="2127965"/>
            <a:ext cx="6094020" cy="3046988"/>
          </a:xfrm>
          <a:prstGeom prst="rect">
            <a:avLst/>
          </a:prstGeom>
          <a:noFill/>
        </p:spPr>
        <p:txBody>
          <a:bodyPr wrap="square" rtlCol="0">
            <a:spAutoFit/>
          </a:bodyPr>
          <a:lstStyle/>
          <a:p>
            <a:r>
              <a:rPr lang="en-US" sz="3200" dirty="0">
                <a:solidFill>
                  <a:srgbClr val="707070"/>
                </a:solidFill>
                <a:latin typeface="Pragmatica" panose="020B0403040502020204" pitchFamily="34" charset="0"/>
              </a:rPr>
              <a:t>0. Good comments starting with –</a:t>
            </a:r>
          </a:p>
          <a:p>
            <a:pPr marL="514350" indent="-514350">
              <a:buClr>
                <a:srgbClr val="CF3338"/>
              </a:buClr>
              <a:buAutoNum type="arabicPeriod"/>
            </a:pPr>
            <a:r>
              <a:rPr lang="en-US" sz="3200" dirty="0">
                <a:solidFill>
                  <a:srgbClr val="707070"/>
                </a:solidFill>
                <a:latin typeface="Pragmatica" panose="020B0403040502020204" pitchFamily="34" charset="0"/>
              </a:rPr>
              <a:t>Each clause on its own line</a:t>
            </a:r>
          </a:p>
          <a:p>
            <a:pPr marL="514350" indent="-514350">
              <a:buClr>
                <a:srgbClr val="CF3338"/>
              </a:buClr>
              <a:buAutoNum type="arabicPeriod"/>
            </a:pPr>
            <a:r>
              <a:rPr lang="en-US" sz="3200" dirty="0">
                <a:solidFill>
                  <a:srgbClr val="707070"/>
                </a:solidFill>
                <a:latin typeface="Pragmatica" panose="020B0403040502020204" pitchFamily="34" charset="0"/>
              </a:rPr>
              <a:t>All operators uppercase (</a:t>
            </a:r>
            <a:r>
              <a:rPr lang="en-US" sz="3200" dirty="0">
                <a:solidFill>
                  <a:srgbClr val="707070"/>
                </a:solidFill>
                <a:latin typeface="Consolas" panose="020B0609020204030204" pitchFamily="49" charset="0"/>
              </a:rPr>
              <a:t>SELECT</a:t>
            </a:r>
            <a:r>
              <a:rPr lang="en-US" sz="3200" dirty="0">
                <a:solidFill>
                  <a:srgbClr val="707070"/>
                </a:solidFill>
                <a:latin typeface="Pragmatica" panose="020B0403040502020204" pitchFamily="34" charset="0"/>
              </a:rPr>
              <a:t>, </a:t>
            </a:r>
            <a:r>
              <a:rPr lang="en-US" sz="3200" dirty="0">
                <a:solidFill>
                  <a:srgbClr val="707070"/>
                </a:solidFill>
                <a:latin typeface="Consolas" panose="020B0609020204030204" pitchFamily="49" charset="0"/>
              </a:rPr>
              <a:t>ORDER BY</a:t>
            </a:r>
            <a:r>
              <a:rPr lang="en-US" sz="3200" dirty="0">
                <a:solidFill>
                  <a:srgbClr val="707070"/>
                </a:solidFill>
                <a:latin typeface="Pragmatica" panose="020B0403040502020204" pitchFamily="34" charset="0"/>
              </a:rPr>
              <a:t>, etc.)</a:t>
            </a:r>
          </a:p>
          <a:p>
            <a:pPr marL="514350" indent="-514350">
              <a:buClr>
                <a:srgbClr val="CF3338"/>
              </a:buClr>
              <a:buAutoNum type="arabicPeriod"/>
            </a:pPr>
            <a:r>
              <a:rPr lang="en-US" sz="3200" dirty="0">
                <a:solidFill>
                  <a:srgbClr val="707070"/>
                </a:solidFill>
                <a:latin typeface="Pragmatica" panose="020B0403040502020204" pitchFamily="34" charset="0"/>
              </a:rPr>
              <a:t>Statements end with semicolon (</a:t>
            </a:r>
            <a:r>
              <a:rPr lang="en-US" sz="3200" dirty="0">
                <a:solidFill>
                  <a:srgbClr val="707070"/>
                </a:solidFill>
                <a:latin typeface="Consolas" panose="020B0609020204030204" pitchFamily="49" charset="0"/>
              </a:rPr>
              <a:t>;</a:t>
            </a:r>
            <a:r>
              <a:rPr lang="en-US" sz="3200" dirty="0">
                <a:solidFill>
                  <a:srgbClr val="707070"/>
                </a:solidFill>
                <a:latin typeface="Pragmatica" panose="020B0403040502020204" pitchFamily="34" charset="0"/>
              </a:rPr>
              <a:t>)</a:t>
            </a:r>
          </a:p>
        </p:txBody>
      </p:sp>
      <p:pic>
        <p:nvPicPr>
          <p:cNvPr id="15" name="Picture 14" descr="A close up of a sign&#10;&#10;Description automatically generated">
            <a:extLst>
              <a:ext uri="{FF2B5EF4-FFF2-40B4-BE49-F238E27FC236}">
                <a16:creationId xmlns:a16="http://schemas.microsoft.com/office/drawing/2014/main" id="{29761B90-A7DE-4A60-A915-F085BD87CA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pic>
        <p:nvPicPr>
          <p:cNvPr id="4" name="Graphic 3" descr="Blackboard">
            <a:extLst>
              <a:ext uri="{FF2B5EF4-FFF2-40B4-BE49-F238E27FC236}">
                <a16:creationId xmlns:a16="http://schemas.microsoft.com/office/drawing/2014/main" id="{F8E30B78-6623-4A10-A685-C34AE01CED6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771047" y="1134261"/>
            <a:ext cx="4589477" cy="4589477"/>
          </a:xfrm>
          <a:prstGeom prst="rect">
            <a:avLst/>
          </a:prstGeom>
        </p:spPr>
      </p:pic>
    </p:spTree>
    <p:extLst>
      <p:ext uri="{BB962C8B-B14F-4D97-AF65-F5344CB8AC3E}">
        <p14:creationId xmlns:p14="http://schemas.microsoft.com/office/powerpoint/2010/main" val="41075969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1447363" cy="923330"/>
          </a:xfrm>
          <a:prstGeom prst="rect">
            <a:avLst/>
          </a:prstGeom>
          <a:noFill/>
        </p:spPr>
        <p:txBody>
          <a:bodyPr wrap="square" rtlCol="0">
            <a:spAutoFit/>
          </a:bodyPr>
          <a:lstStyle/>
          <a:p>
            <a:r>
              <a:rPr lang="en-US" sz="5400" dirty="0">
                <a:latin typeface="Aliens &amp; cows" panose="00000500000000000000" pitchFamily="2" charset="0"/>
              </a:rPr>
              <a:t>Let’s get coding…</a:t>
            </a:r>
          </a:p>
        </p:txBody>
      </p:sp>
      <p:pic>
        <p:nvPicPr>
          <p:cNvPr id="6" name="Picture 5" descr="A close up of a sign&#10;&#10;Description automatically generated">
            <a:extLst>
              <a:ext uri="{FF2B5EF4-FFF2-40B4-BE49-F238E27FC236}">
                <a16:creationId xmlns:a16="http://schemas.microsoft.com/office/drawing/2014/main" id="{69CD627F-A48D-4910-BDAB-E86D1B428A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sp>
        <p:nvSpPr>
          <p:cNvPr id="7" name="Rectangle 6">
            <a:extLst>
              <a:ext uri="{FF2B5EF4-FFF2-40B4-BE49-F238E27FC236}">
                <a16:creationId xmlns:a16="http://schemas.microsoft.com/office/drawing/2014/main" id="{51D280A9-F66D-44B9-BC8F-81C41A487210}"/>
              </a:ext>
            </a:extLst>
          </p:cNvPr>
          <p:cNvSpPr/>
          <p:nvPr/>
        </p:nvSpPr>
        <p:spPr>
          <a:xfrm>
            <a:off x="946766" y="1408014"/>
            <a:ext cx="9338209" cy="4296871"/>
          </a:xfrm>
          <a:prstGeom prst="rect">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115000"/>
              </a:lnSpc>
              <a:buClr>
                <a:schemeClr val="dk2"/>
              </a:buClr>
              <a:buSzPts val="1100"/>
            </a:pPr>
            <a:r>
              <a:rPr lang="en-US" sz="2400" b="1" dirty="0">
                <a:solidFill>
                  <a:srgbClr val="FFFFFF"/>
                </a:solidFill>
                <a:latin typeface="Consolas"/>
                <a:ea typeface="Consolas"/>
                <a:cs typeface="Consolas"/>
                <a:sym typeface="Consolas"/>
              </a:rPr>
              <a:t>-- List all the tables in our database</a:t>
            </a:r>
          </a:p>
          <a:p>
            <a:pPr lvl="0">
              <a:lnSpc>
                <a:spcPct val="115000"/>
              </a:lnSpc>
              <a:buClr>
                <a:schemeClr val="dk2"/>
              </a:buClr>
              <a:buSzPts val="1100"/>
            </a:pPr>
            <a:r>
              <a:rPr lang="en-US" sz="2400" b="1" dirty="0">
                <a:solidFill>
                  <a:srgbClr val="FFFFFF"/>
                </a:solidFill>
                <a:latin typeface="Consolas"/>
                <a:ea typeface="Consolas"/>
                <a:cs typeface="Consolas"/>
                <a:sym typeface="Consolas"/>
              </a:rPr>
              <a:t>SELECT name</a:t>
            </a:r>
          </a:p>
          <a:p>
            <a:pPr lvl="0">
              <a:lnSpc>
                <a:spcPct val="115000"/>
              </a:lnSpc>
              <a:buClr>
                <a:schemeClr val="dk2"/>
              </a:buClr>
              <a:buSzPts val="1100"/>
            </a:pPr>
            <a:r>
              <a:rPr lang="en-US" sz="2400" b="1" dirty="0">
                <a:solidFill>
                  <a:srgbClr val="FFFFFF"/>
                </a:solidFill>
                <a:latin typeface="Consolas"/>
                <a:ea typeface="Consolas"/>
                <a:cs typeface="Consolas"/>
                <a:sym typeface="Consolas"/>
              </a:rPr>
              <a:t>FROM </a:t>
            </a:r>
            <a:r>
              <a:rPr lang="en-US" sz="2400" b="1" dirty="0" err="1">
                <a:solidFill>
                  <a:srgbClr val="FFFFFF"/>
                </a:solidFill>
                <a:latin typeface="Consolas"/>
                <a:ea typeface="Consolas"/>
                <a:cs typeface="Consolas"/>
                <a:sym typeface="Consolas"/>
              </a:rPr>
              <a:t>sqlite_master</a:t>
            </a:r>
            <a:endParaRPr lang="en-US" sz="2400" b="1" dirty="0">
              <a:solidFill>
                <a:srgbClr val="FFFFFF"/>
              </a:solidFill>
              <a:latin typeface="Consolas"/>
              <a:ea typeface="Consolas"/>
              <a:cs typeface="Consolas"/>
              <a:sym typeface="Consolas"/>
            </a:endParaRPr>
          </a:p>
          <a:p>
            <a:pPr lvl="0">
              <a:lnSpc>
                <a:spcPct val="115000"/>
              </a:lnSpc>
              <a:buClr>
                <a:schemeClr val="dk2"/>
              </a:buClr>
              <a:buSzPts val="1100"/>
            </a:pPr>
            <a:r>
              <a:rPr lang="en-US" sz="2400" b="1" dirty="0">
                <a:solidFill>
                  <a:srgbClr val="FFFFFF"/>
                </a:solidFill>
                <a:latin typeface="Consolas"/>
                <a:ea typeface="Consolas"/>
                <a:cs typeface="Consolas"/>
                <a:sym typeface="Consolas"/>
              </a:rPr>
              <a:t>WHERE type='table'</a:t>
            </a:r>
          </a:p>
          <a:p>
            <a:pPr lvl="0">
              <a:lnSpc>
                <a:spcPct val="115000"/>
              </a:lnSpc>
              <a:buClr>
                <a:schemeClr val="dk2"/>
              </a:buClr>
              <a:buSzPts val="1100"/>
            </a:pPr>
            <a:r>
              <a:rPr lang="en-US" sz="2400" b="1" dirty="0">
                <a:solidFill>
                  <a:srgbClr val="FFFFFF"/>
                </a:solidFill>
                <a:latin typeface="Consolas"/>
                <a:ea typeface="Consolas"/>
                <a:cs typeface="Consolas"/>
                <a:sym typeface="Consolas"/>
              </a:rPr>
              <a:t>ORDER BY name;</a:t>
            </a:r>
          </a:p>
          <a:p>
            <a:pPr lvl="0">
              <a:lnSpc>
                <a:spcPct val="115000"/>
              </a:lnSpc>
              <a:buClr>
                <a:schemeClr val="dk2"/>
              </a:buClr>
              <a:buSzPts val="1100"/>
            </a:pPr>
            <a:endParaRPr lang="en-US" sz="2400" b="1" dirty="0">
              <a:solidFill>
                <a:srgbClr val="FFFFFF"/>
              </a:solidFill>
              <a:latin typeface="Consolas"/>
              <a:ea typeface="Consolas"/>
              <a:cs typeface="Consolas"/>
              <a:sym typeface="Consolas"/>
            </a:endParaRPr>
          </a:p>
          <a:p>
            <a:pPr lvl="0">
              <a:lnSpc>
                <a:spcPct val="115000"/>
              </a:lnSpc>
              <a:buClr>
                <a:schemeClr val="dk2"/>
              </a:buClr>
              <a:buSzPts val="1100"/>
            </a:pPr>
            <a:r>
              <a:rPr lang="en-US" sz="2400" b="1" dirty="0">
                <a:solidFill>
                  <a:srgbClr val="FFFFFF"/>
                </a:solidFill>
                <a:latin typeface="Consolas"/>
                <a:ea typeface="Consolas"/>
                <a:cs typeface="Consolas"/>
                <a:sym typeface="Consolas"/>
              </a:rPr>
              <a:t>--Get the name and data type from every field in the</a:t>
            </a:r>
          </a:p>
          <a:p>
            <a:pPr lvl="0">
              <a:lnSpc>
                <a:spcPct val="115000"/>
              </a:lnSpc>
              <a:buClr>
                <a:schemeClr val="dk2"/>
              </a:buClr>
              <a:buSzPts val="1100"/>
            </a:pPr>
            <a:r>
              <a:rPr lang="en-US" sz="2400" b="1" dirty="0">
                <a:solidFill>
                  <a:srgbClr val="FFFFFF"/>
                </a:solidFill>
                <a:latin typeface="Consolas"/>
                <a:ea typeface="Consolas"/>
                <a:cs typeface="Consolas"/>
                <a:sym typeface="Consolas"/>
              </a:rPr>
              <a:t>--"master" table</a:t>
            </a:r>
          </a:p>
          <a:p>
            <a:pPr lvl="0">
              <a:lnSpc>
                <a:spcPct val="115000"/>
              </a:lnSpc>
              <a:buClr>
                <a:schemeClr val="dk2"/>
              </a:buClr>
              <a:buSzPts val="1100"/>
            </a:pPr>
            <a:r>
              <a:rPr lang="en-US" sz="2400" b="1" dirty="0">
                <a:solidFill>
                  <a:srgbClr val="FFFFFF"/>
                </a:solidFill>
                <a:latin typeface="Consolas"/>
                <a:ea typeface="Consolas"/>
                <a:cs typeface="Consolas"/>
                <a:sym typeface="Consolas"/>
              </a:rPr>
              <a:t>PRAGMA </a:t>
            </a:r>
            <a:r>
              <a:rPr lang="en-US" sz="2400" b="1" dirty="0" err="1">
                <a:solidFill>
                  <a:srgbClr val="FFFFFF"/>
                </a:solidFill>
                <a:latin typeface="Consolas"/>
                <a:ea typeface="Consolas"/>
                <a:cs typeface="Consolas"/>
                <a:sym typeface="Consolas"/>
              </a:rPr>
              <a:t>table_info</a:t>
            </a:r>
            <a:r>
              <a:rPr lang="en-US" sz="2400" b="1" dirty="0">
                <a:solidFill>
                  <a:srgbClr val="FFFFFF"/>
                </a:solidFill>
                <a:latin typeface="Consolas"/>
                <a:ea typeface="Consolas"/>
                <a:cs typeface="Consolas"/>
                <a:sym typeface="Consolas"/>
              </a:rPr>
              <a:t>(master);</a:t>
            </a:r>
          </a:p>
          <a:p>
            <a:pPr algn="ctr"/>
            <a:endParaRPr lang="en-US" sz="2400" dirty="0"/>
          </a:p>
        </p:txBody>
      </p:sp>
    </p:spTree>
    <p:extLst>
      <p:ext uri="{BB962C8B-B14F-4D97-AF65-F5344CB8AC3E}">
        <p14:creationId xmlns:p14="http://schemas.microsoft.com/office/powerpoint/2010/main" val="29596875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47240" y="113388"/>
            <a:ext cx="9177086" cy="1015663"/>
          </a:xfrm>
          <a:prstGeom prst="rect">
            <a:avLst/>
          </a:prstGeom>
          <a:noFill/>
        </p:spPr>
        <p:txBody>
          <a:bodyPr wrap="square" rtlCol="0">
            <a:spAutoFit/>
          </a:bodyPr>
          <a:lstStyle/>
          <a:p>
            <a:r>
              <a:rPr lang="en-US" sz="6000" dirty="0">
                <a:latin typeface="Aliens &amp; cows" panose="00000500000000000000" pitchFamily="2" charset="0"/>
              </a:rPr>
              <a:t>The font is too dang small!</a:t>
            </a:r>
          </a:p>
        </p:txBody>
      </p:sp>
      <p:pic>
        <p:nvPicPr>
          <p:cNvPr id="15" name="Picture 14" descr="A close up of a sign&#10;&#10;Description automatically generated">
            <a:extLst>
              <a:ext uri="{FF2B5EF4-FFF2-40B4-BE49-F238E27FC236}">
                <a16:creationId xmlns:a16="http://schemas.microsoft.com/office/drawing/2014/main" id="{29761B90-A7DE-4A60-A915-F085BD87CA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pic>
        <p:nvPicPr>
          <p:cNvPr id="5" name="Picture 4" descr="A screenshot of a social media post&#10;&#10;Description automatically generated">
            <a:extLst>
              <a:ext uri="{FF2B5EF4-FFF2-40B4-BE49-F238E27FC236}">
                <a16:creationId xmlns:a16="http://schemas.microsoft.com/office/drawing/2014/main" id="{48BA3556-AB53-4E3C-9819-00549B0C68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2429" y="1204062"/>
            <a:ext cx="10685156" cy="4808320"/>
          </a:xfrm>
          <a:prstGeom prst="rect">
            <a:avLst/>
          </a:prstGeom>
        </p:spPr>
      </p:pic>
    </p:spTree>
    <p:extLst>
      <p:ext uri="{BB962C8B-B14F-4D97-AF65-F5344CB8AC3E}">
        <p14:creationId xmlns:p14="http://schemas.microsoft.com/office/powerpoint/2010/main" val="4268786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47240" y="113388"/>
            <a:ext cx="9177086" cy="1015663"/>
          </a:xfrm>
          <a:prstGeom prst="rect">
            <a:avLst/>
          </a:prstGeom>
          <a:noFill/>
        </p:spPr>
        <p:txBody>
          <a:bodyPr wrap="square" rtlCol="0">
            <a:spAutoFit/>
          </a:bodyPr>
          <a:lstStyle/>
          <a:p>
            <a:r>
              <a:rPr lang="en-US" sz="6000" dirty="0">
                <a:latin typeface="Aliens &amp; cows" panose="00000500000000000000" pitchFamily="2" charset="0"/>
              </a:rPr>
              <a:t>Saving your first </a:t>
            </a:r>
            <a:r>
              <a:rPr lang="en-US" sz="6000" dirty="0">
                <a:latin typeface="Consolas" panose="020B0609020204030204" pitchFamily="49" charset="0"/>
              </a:rPr>
              <a:t>.</a:t>
            </a:r>
            <a:r>
              <a:rPr lang="en-US" sz="6000" dirty="0" err="1">
                <a:latin typeface="Consolas" panose="020B0609020204030204" pitchFamily="49" charset="0"/>
              </a:rPr>
              <a:t>sql</a:t>
            </a:r>
            <a:r>
              <a:rPr lang="en-US" sz="6000" dirty="0">
                <a:latin typeface="Aliens &amp; cows" panose="00000500000000000000" pitchFamily="2" charset="0"/>
              </a:rPr>
              <a:t> script</a:t>
            </a:r>
          </a:p>
        </p:txBody>
      </p:sp>
      <p:pic>
        <p:nvPicPr>
          <p:cNvPr id="15" name="Picture 14" descr="A close up of a sign&#10;&#10;Description automatically generated">
            <a:extLst>
              <a:ext uri="{FF2B5EF4-FFF2-40B4-BE49-F238E27FC236}">
                <a16:creationId xmlns:a16="http://schemas.microsoft.com/office/drawing/2014/main" id="{29761B90-A7DE-4A60-A915-F085BD87CA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pic>
        <p:nvPicPr>
          <p:cNvPr id="3" name="Picture 2" descr="A screenshot of a computer&#10;&#10;Description automatically generated">
            <a:extLst>
              <a:ext uri="{FF2B5EF4-FFF2-40B4-BE49-F238E27FC236}">
                <a16:creationId xmlns:a16="http://schemas.microsoft.com/office/drawing/2014/main" id="{A4DB65F3-F071-4B57-85CA-A3F3F1DB49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3420" y="1305472"/>
            <a:ext cx="8857808" cy="4803259"/>
          </a:xfrm>
          <a:prstGeom prst="rect">
            <a:avLst/>
          </a:prstGeom>
        </p:spPr>
      </p:pic>
    </p:spTree>
    <p:extLst>
      <p:ext uri="{BB962C8B-B14F-4D97-AF65-F5344CB8AC3E}">
        <p14:creationId xmlns:p14="http://schemas.microsoft.com/office/powerpoint/2010/main" val="40557252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47239" y="113388"/>
            <a:ext cx="11020345" cy="1015663"/>
          </a:xfrm>
          <a:prstGeom prst="rect">
            <a:avLst/>
          </a:prstGeom>
          <a:noFill/>
        </p:spPr>
        <p:txBody>
          <a:bodyPr wrap="square" rtlCol="0">
            <a:spAutoFit/>
          </a:bodyPr>
          <a:lstStyle/>
          <a:p>
            <a:r>
              <a:rPr lang="en-US" sz="6000" dirty="0">
                <a:latin typeface="Aliens &amp; cows" panose="00000500000000000000" pitchFamily="2" charset="0"/>
              </a:rPr>
              <a:t>Loading your first </a:t>
            </a:r>
            <a:r>
              <a:rPr lang="en-US" sz="6000" dirty="0">
                <a:latin typeface="Consolas" panose="020B0609020204030204" pitchFamily="49" charset="0"/>
              </a:rPr>
              <a:t>.</a:t>
            </a:r>
            <a:r>
              <a:rPr lang="en-US" sz="6000" dirty="0" err="1">
                <a:latin typeface="Consolas" panose="020B0609020204030204" pitchFamily="49" charset="0"/>
              </a:rPr>
              <a:t>sql</a:t>
            </a:r>
            <a:r>
              <a:rPr lang="en-US" sz="6000" dirty="0">
                <a:latin typeface="Aliens &amp; cows" panose="00000500000000000000" pitchFamily="2" charset="0"/>
              </a:rPr>
              <a:t> script</a:t>
            </a:r>
          </a:p>
        </p:txBody>
      </p:sp>
      <p:pic>
        <p:nvPicPr>
          <p:cNvPr id="15" name="Picture 14" descr="A close up of a sign&#10;&#10;Description automatically generated">
            <a:extLst>
              <a:ext uri="{FF2B5EF4-FFF2-40B4-BE49-F238E27FC236}">
                <a16:creationId xmlns:a16="http://schemas.microsoft.com/office/drawing/2014/main" id="{29761B90-A7DE-4A60-A915-F085BD87CA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pic>
        <p:nvPicPr>
          <p:cNvPr id="3" name="Picture 2" descr="A screenshot of a social media post&#10;&#10;Description automatically generated">
            <a:extLst>
              <a:ext uri="{FF2B5EF4-FFF2-40B4-BE49-F238E27FC236}">
                <a16:creationId xmlns:a16="http://schemas.microsoft.com/office/drawing/2014/main" id="{9D22D785-5AE3-4BF5-8EE5-FD636C6A3E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26084" y="1353801"/>
            <a:ext cx="8672776" cy="4872346"/>
          </a:xfrm>
          <a:prstGeom prst="rect">
            <a:avLst/>
          </a:prstGeom>
        </p:spPr>
      </p:pic>
    </p:spTree>
    <p:extLst>
      <p:ext uri="{BB962C8B-B14F-4D97-AF65-F5344CB8AC3E}">
        <p14:creationId xmlns:p14="http://schemas.microsoft.com/office/powerpoint/2010/main" val="941173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47240" y="599163"/>
            <a:ext cx="9873085" cy="769441"/>
          </a:xfrm>
          <a:prstGeom prst="rect">
            <a:avLst/>
          </a:prstGeom>
          <a:noFill/>
        </p:spPr>
        <p:txBody>
          <a:bodyPr wrap="square" rtlCol="0">
            <a:spAutoFit/>
          </a:bodyPr>
          <a:lstStyle/>
          <a:p>
            <a:r>
              <a:rPr lang="en-US" sz="4400" dirty="0">
                <a:solidFill>
                  <a:srgbClr val="707070"/>
                </a:solidFill>
                <a:latin typeface="Aliens &amp; cows" panose="00000500000000000000" pitchFamily="2" charset="0"/>
              </a:rPr>
              <a:t>Demo: </a:t>
            </a:r>
            <a:r>
              <a:rPr lang="en-US" sz="4400" dirty="0">
                <a:solidFill>
                  <a:srgbClr val="707070"/>
                </a:solidFill>
                <a:latin typeface="Consolas" panose="020B0609020204030204" pitchFamily="49" charset="0"/>
              </a:rPr>
              <a:t>sql-tables-example.xlsx</a:t>
            </a:r>
          </a:p>
        </p:txBody>
      </p:sp>
      <p:pic>
        <p:nvPicPr>
          <p:cNvPr id="15" name="Picture 14" descr="A close up of a sign&#10;&#10;Description automatically generated">
            <a:extLst>
              <a:ext uri="{FF2B5EF4-FFF2-40B4-BE49-F238E27FC236}">
                <a16:creationId xmlns:a16="http://schemas.microsoft.com/office/drawing/2014/main" id="{29761B90-A7DE-4A60-A915-F085BD87CA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spTree>
    <p:extLst>
      <p:ext uri="{BB962C8B-B14F-4D97-AF65-F5344CB8AC3E}">
        <p14:creationId xmlns:p14="http://schemas.microsoft.com/office/powerpoint/2010/main" val="16327719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1447363" cy="923330"/>
          </a:xfrm>
          <a:prstGeom prst="rect">
            <a:avLst/>
          </a:prstGeom>
          <a:noFill/>
        </p:spPr>
        <p:txBody>
          <a:bodyPr wrap="square" rtlCol="0">
            <a:spAutoFit/>
          </a:bodyPr>
          <a:lstStyle/>
          <a:p>
            <a:r>
              <a:rPr lang="en-US" sz="5400" dirty="0">
                <a:latin typeface="Aliens &amp; cows" panose="00000500000000000000" pitchFamily="2" charset="0"/>
              </a:rPr>
              <a:t>The SQL reader’s digest</a:t>
            </a:r>
          </a:p>
        </p:txBody>
      </p:sp>
      <p:pic>
        <p:nvPicPr>
          <p:cNvPr id="5" name="Picture 4" descr="A close up of a sign&#10;&#10;Description automatically generated">
            <a:extLst>
              <a:ext uri="{FF2B5EF4-FFF2-40B4-BE49-F238E27FC236}">
                <a16:creationId xmlns:a16="http://schemas.microsoft.com/office/drawing/2014/main" id="{FD1063B2-28A1-48D5-A065-653DD41E3B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graphicFrame>
        <p:nvGraphicFramePr>
          <p:cNvPr id="7" name="Table 6">
            <a:extLst>
              <a:ext uri="{FF2B5EF4-FFF2-40B4-BE49-F238E27FC236}">
                <a16:creationId xmlns:a16="http://schemas.microsoft.com/office/drawing/2014/main" id="{B23FE3AB-C787-4BC8-883C-29BEB0A8A37F}"/>
              </a:ext>
            </a:extLst>
          </p:cNvPr>
          <p:cNvGraphicFramePr>
            <a:graphicFrameLocks noGrp="1"/>
          </p:cNvGraphicFramePr>
          <p:nvPr>
            <p:extLst>
              <p:ext uri="{D42A27DB-BD31-4B8C-83A1-F6EECF244321}">
                <p14:modId xmlns:p14="http://schemas.microsoft.com/office/powerpoint/2010/main" val="2641770320"/>
              </p:ext>
            </p:extLst>
          </p:nvPr>
        </p:nvGraphicFramePr>
        <p:xfrm>
          <a:off x="337532" y="1353416"/>
          <a:ext cx="10553755" cy="4450827"/>
        </p:xfrm>
        <a:graphic>
          <a:graphicData uri="http://schemas.openxmlformats.org/drawingml/2006/table">
            <a:tbl>
              <a:tblPr/>
              <a:tblGrid>
                <a:gridCol w="2529849">
                  <a:extLst>
                    <a:ext uri="{9D8B030D-6E8A-4147-A177-3AD203B41FA5}">
                      <a16:colId xmlns:a16="http://schemas.microsoft.com/office/drawing/2014/main" val="2629133829"/>
                    </a:ext>
                  </a:extLst>
                </a:gridCol>
                <a:gridCol w="8023906">
                  <a:extLst>
                    <a:ext uri="{9D8B030D-6E8A-4147-A177-3AD203B41FA5}">
                      <a16:colId xmlns:a16="http://schemas.microsoft.com/office/drawing/2014/main" val="985116657"/>
                    </a:ext>
                  </a:extLst>
                </a:gridCol>
              </a:tblGrid>
              <a:tr h="595385">
                <a:tc>
                  <a:txBody>
                    <a:bodyPr/>
                    <a:lstStyle/>
                    <a:p>
                      <a:pPr algn="l" fontAlgn="b"/>
                      <a:r>
                        <a:rPr lang="en-US" sz="2800" b="1" i="0" u="none" strike="noStrike" dirty="0">
                          <a:solidFill>
                            <a:schemeClr val="bg1">
                              <a:lumMod val="95000"/>
                            </a:schemeClr>
                          </a:solidFill>
                          <a:effectLst/>
                          <a:latin typeface="Pragmatica" panose="020B0403040502020204" pitchFamily="34" charset="0"/>
                        </a:rPr>
                        <a:t>Term</a:t>
                      </a:r>
                    </a:p>
                  </a:txBody>
                  <a:tcPr marL="7620" marR="7620" marT="7620" marB="0" anchor="b">
                    <a:lnL>
                      <a:noFill/>
                    </a:lnL>
                    <a:lnR>
                      <a:noFill/>
                    </a:lnR>
                    <a:lnT>
                      <a:noFill/>
                    </a:lnT>
                    <a:lnB>
                      <a:noFill/>
                    </a:lnB>
                    <a:solidFill>
                      <a:srgbClr val="CF3338"/>
                    </a:solidFill>
                  </a:tcPr>
                </a:tc>
                <a:tc>
                  <a:txBody>
                    <a:bodyPr/>
                    <a:lstStyle/>
                    <a:p>
                      <a:pPr algn="l" fontAlgn="b"/>
                      <a:r>
                        <a:rPr lang="en-US" sz="2800" b="1" i="0" u="none" strike="noStrike" dirty="0">
                          <a:solidFill>
                            <a:schemeClr val="bg1">
                              <a:lumMod val="95000"/>
                            </a:schemeClr>
                          </a:solidFill>
                          <a:effectLst/>
                          <a:latin typeface="Pragmatica" panose="020B0403040502020204" pitchFamily="34" charset="0"/>
                        </a:rPr>
                        <a:t>What it does</a:t>
                      </a:r>
                    </a:p>
                  </a:txBody>
                  <a:tcPr marL="7620" marR="7620" marT="7620" marB="0" anchor="b">
                    <a:lnL>
                      <a:noFill/>
                    </a:lnL>
                    <a:lnR>
                      <a:noFill/>
                    </a:lnR>
                    <a:lnT>
                      <a:noFill/>
                    </a:lnT>
                    <a:lnB>
                      <a:noFill/>
                    </a:lnB>
                    <a:solidFill>
                      <a:srgbClr val="CF3338"/>
                    </a:solidFill>
                  </a:tcPr>
                </a:tc>
                <a:extLst>
                  <a:ext uri="{0D108BD9-81ED-4DB2-BD59-A6C34878D82A}">
                    <a16:rowId xmlns:a16="http://schemas.microsoft.com/office/drawing/2014/main" val="287320149"/>
                  </a:ext>
                </a:extLst>
              </a:tr>
              <a:tr h="549586">
                <a:tc>
                  <a:txBody>
                    <a:bodyPr/>
                    <a:lstStyle/>
                    <a:p>
                      <a:pPr algn="l" fontAlgn="b"/>
                      <a:r>
                        <a:rPr lang="en-US" sz="2800" b="1" i="0" u="sng" strike="noStrike" dirty="0">
                          <a:solidFill>
                            <a:srgbClr val="CF3338"/>
                          </a:solidFill>
                          <a:effectLst/>
                          <a:latin typeface="Consolas" panose="020B0609020204030204" pitchFamily="49" charset="0"/>
                        </a:rPr>
                        <a:t>SELECT</a:t>
                      </a:r>
                    </a:p>
                  </a:txBody>
                  <a:tcPr marL="7620" marR="7620" marT="7620" marB="0" anchor="b">
                    <a:lnL>
                      <a:noFill/>
                    </a:lnL>
                    <a:lnR>
                      <a:noFill/>
                    </a:lnR>
                    <a:lnT>
                      <a:noFill/>
                    </a:lnT>
                    <a:lnB>
                      <a:noFill/>
                    </a:lnB>
                    <a:solidFill>
                      <a:srgbClr val="D9D9D9"/>
                    </a:solidFill>
                  </a:tcPr>
                </a:tc>
                <a:tc>
                  <a:txBody>
                    <a:bodyPr/>
                    <a:lstStyle/>
                    <a:p>
                      <a:pPr algn="l" fontAlgn="b"/>
                      <a:r>
                        <a:rPr lang="en-US" sz="2800" b="1" i="0" u="sng" strike="noStrike" dirty="0">
                          <a:solidFill>
                            <a:srgbClr val="CF3338"/>
                          </a:solidFill>
                          <a:effectLst/>
                          <a:latin typeface="Pragmatica" panose="020B0403040502020204" pitchFamily="34" charset="0"/>
                        </a:rPr>
                        <a:t>Which fields to look for</a:t>
                      </a:r>
                    </a:p>
                  </a:txBody>
                  <a:tcPr marL="7620" marR="7620" marT="7620" marB="0" anchor="b">
                    <a:lnL>
                      <a:noFill/>
                    </a:lnL>
                    <a:lnR>
                      <a:noFill/>
                    </a:lnR>
                    <a:lnT>
                      <a:noFill/>
                    </a:lnT>
                    <a:lnB>
                      <a:noFill/>
                    </a:lnB>
                    <a:solidFill>
                      <a:srgbClr val="D9D9D9"/>
                    </a:solidFill>
                  </a:tcPr>
                </a:tc>
                <a:extLst>
                  <a:ext uri="{0D108BD9-81ED-4DB2-BD59-A6C34878D82A}">
                    <a16:rowId xmlns:a16="http://schemas.microsoft.com/office/drawing/2014/main" val="3568129098"/>
                  </a:ext>
                </a:extLst>
              </a:tr>
              <a:tr h="550976">
                <a:tc>
                  <a:txBody>
                    <a:bodyPr/>
                    <a:lstStyle/>
                    <a:p>
                      <a:pPr algn="l" fontAlgn="b"/>
                      <a:r>
                        <a:rPr lang="en-US" sz="2800" b="1" i="0" u="sng" strike="noStrike" dirty="0">
                          <a:solidFill>
                            <a:srgbClr val="CF3338"/>
                          </a:solidFill>
                          <a:effectLst/>
                          <a:latin typeface="Consolas" panose="020B0609020204030204" pitchFamily="49" charset="0"/>
                        </a:rPr>
                        <a:t>FROM</a:t>
                      </a:r>
                    </a:p>
                  </a:txBody>
                  <a:tcPr marL="7620" marR="7620" marT="7620" marB="0" anchor="b">
                    <a:lnL>
                      <a:noFill/>
                    </a:lnL>
                    <a:lnR>
                      <a:noFill/>
                    </a:lnR>
                    <a:lnT>
                      <a:noFill/>
                    </a:lnT>
                    <a:lnB>
                      <a:noFill/>
                    </a:lnB>
                  </a:tcPr>
                </a:tc>
                <a:tc>
                  <a:txBody>
                    <a:bodyPr/>
                    <a:lstStyle/>
                    <a:p>
                      <a:pPr algn="l" fontAlgn="b"/>
                      <a:r>
                        <a:rPr lang="en-US" sz="2800" b="1" i="0" u="sng" strike="noStrike" dirty="0">
                          <a:solidFill>
                            <a:srgbClr val="CF3338"/>
                          </a:solidFill>
                          <a:effectLst/>
                          <a:latin typeface="Pragmatica" panose="020B0403040502020204" pitchFamily="34" charset="0"/>
                        </a:rPr>
                        <a:t>Where to look for those fields</a:t>
                      </a:r>
                    </a:p>
                  </a:txBody>
                  <a:tcPr marL="7620" marR="7620" marT="7620" marB="0" anchor="b">
                    <a:lnL>
                      <a:noFill/>
                    </a:lnL>
                    <a:lnR>
                      <a:noFill/>
                    </a:lnR>
                    <a:lnT>
                      <a:noFill/>
                    </a:lnT>
                    <a:lnB>
                      <a:noFill/>
                    </a:lnB>
                  </a:tcPr>
                </a:tc>
                <a:extLst>
                  <a:ext uri="{0D108BD9-81ED-4DB2-BD59-A6C34878D82A}">
                    <a16:rowId xmlns:a16="http://schemas.microsoft.com/office/drawing/2014/main" val="2916523719"/>
                  </a:ext>
                </a:extLst>
              </a:tr>
              <a:tr h="550976">
                <a:tc>
                  <a:txBody>
                    <a:bodyPr/>
                    <a:lstStyle/>
                    <a:p>
                      <a:pPr algn="l" fontAlgn="b"/>
                      <a:r>
                        <a:rPr lang="en-US" sz="2800" b="0" i="0" u="none" strike="noStrike" dirty="0">
                          <a:solidFill>
                            <a:srgbClr val="CF3338"/>
                          </a:solidFill>
                          <a:effectLst/>
                          <a:latin typeface="Consolas" panose="020B0609020204030204" pitchFamily="49" charset="0"/>
                        </a:rPr>
                        <a:t>WHERE</a:t>
                      </a:r>
                    </a:p>
                  </a:txBody>
                  <a:tcPr marL="7620" marR="7620" marT="7620" marB="0" anchor="b">
                    <a:lnL>
                      <a:noFill/>
                    </a:lnL>
                    <a:lnR>
                      <a:noFill/>
                    </a:lnR>
                    <a:lnT>
                      <a:noFill/>
                    </a:lnT>
                    <a:lnB>
                      <a:noFill/>
                    </a:lnB>
                    <a:solidFill>
                      <a:srgbClr val="D9D9D9"/>
                    </a:solidFill>
                  </a:tcPr>
                </a:tc>
                <a:tc>
                  <a:txBody>
                    <a:bodyPr/>
                    <a:lstStyle/>
                    <a:p>
                      <a:pPr algn="l" fontAlgn="b"/>
                      <a:r>
                        <a:rPr lang="en-US" sz="2800" b="0" i="0" u="none" strike="noStrike" dirty="0">
                          <a:solidFill>
                            <a:srgbClr val="CF3338"/>
                          </a:solidFill>
                          <a:effectLst/>
                          <a:latin typeface="Pragmatica" panose="020B0403040502020204" pitchFamily="34" charset="0"/>
                        </a:rPr>
                        <a:t>What criteria those records should meet</a:t>
                      </a:r>
                    </a:p>
                  </a:txBody>
                  <a:tcPr marL="7620" marR="7620" marT="7620" marB="0" anchor="b">
                    <a:lnL>
                      <a:noFill/>
                    </a:lnL>
                    <a:lnR>
                      <a:noFill/>
                    </a:lnR>
                    <a:lnT>
                      <a:noFill/>
                    </a:lnT>
                    <a:lnB>
                      <a:noFill/>
                    </a:lnB>
                    <a:solidFill>
                      <a:srgbClr val="D9D9D9"/>
                    </a:solidFill>
                  </a:tcPr>
                </a:tc>
                <a:extLst>
                  <a:ext uri="{0D108BD9-81ED-4DB2-BD59-A6C34878D82A}">
                    <a16:rowId xmlns:a16="http://schemas.microsoft.com/office/drawing/2014/main" val="1604127386"/>
                  </a:ext>
                </a:extLst>
              </a:tr>
              <a:tr h="550976">
                <a:tc>
                  <a:txBody>
                    <a:bodyPr/>
                    <a:lstStyle/>
                    <a:p>
                      <a:pPr algn="l" fontAlgn="b"/>
                      <a:r>
                        <a:rPr lang="en-US" sz="2800" b="0" i="0" u="none" strike="noStrike" dirty="0">
                          <a:solidFill>
                            <a:srgbClr val="CF3338"/>
                          </a:solidFill>
                          <a:effectLst/>
                          <a:latin typeface="Consolas" panose="020B0609020204030204" pitchFamily="49" charset="0"/>
                        </a:rPr>
                        <a:t>GROUP BY</a:t>
                      </a:r>
                    </a:p>
                  </a:txBody>
                  <a:tcPr marL="7620" marR="7620" marT="7620" marB="0" anchor="b">
                    <a:lnL>
                      <a:noFill/>
                    </a:lnL>
                    <a:lnR>
                      <a:noFill/>
                    </a:lnR>
                    <a:lnT>
                      <a:noFill/>
                    </a:lnT>
                    <a:lnB>
                      <a:noFill/>
                    </a:lnB>
                    <a:solidFill>
                      <a:schemeClr val="bg1">
                        <a:lumMod val="95000"/>
                      </a:schemeClr>
                    </a:solidFill>
                  </a:tcPr>
                </a:tc>
                <a:tc>
                  <a:txBody>
                    <a:bodyPr/>
                    <a:lstStyle/>
                    <a:p>
                      <a:pPr algn="l" fontAlgn="b"/>
                      <a:r>
                        <a:rPr lang="en-US" sz="2800" b="0" i="0" u="none" strike="noStrike" dirty="0">
                          <a:solidFill>
                            <a:srgbClr val="CF3338"/>
                          </a:solidFill>
                          <a:effectLst/>
                          <a:latin typeface="Pragmatica" panose="020B0403040502020204" pitchFamily="34" charset="0"/>
                        </a:rPr>
                        <a:t>How to aggregate the results</a:t>
                      </a:r>
                    </a:p>
                  </a:txBody>
                  <a:tcPr marL="7620" marR="7620" marT="7620" marB="0" anchor="b">
                    <a:lnL>
                      <a:noFill/>
                    </a:lnL>
                    <a:lnR>
                      <a:noFill/>
                    </a:lnR>
                    <a:lnT>
                      <a:noFill/>
                    </a:lnT>
                    <a:lnB>
                      <a:noFill/>
                    </a:lnB>
                    <a:solidFill>
                      <a:schemeClr val="bg1">
                        <a:lumMod val="95000"/>
                      </a:schemeClr>
                    </a:solidFill>
                  </a:tcPr>
                </a:tc>
                <a:extLst>
                  <a:ext uri="{0D108BD9-81ED-4DB2-BD59-A6C34878D82A}">
                    <a16:rowId xmlns:a16="http://schemas.microsoft.com/office/drawing/2014/main" val="2066134952"/>
                  </a:ext>
                </a:extLst>
              </a:tr>
              <a:tr h="550976">
                <a:tc>
                  <a:txBody>
                    <a:bodyPr/>
                    <a:lstStyle/>
                    <a:p>
                      <a:pPr algn="l" fontAlgn="b"/>
                      <a:r>
                        <a:rPr lang="en-US" sz="2800" b="0" i="0" u="none" strike="noStrike" dirty="0">
                          <a:solidFill>
                            <a:srgbClr val="CF3338"/>
                          </a:solidFill>
                          <a:effectLst/>
                          <a:latin typeface="Consolas" panose="020B0609020204030204" pitchFamily="49" charset="0"/>
                        </a:rPr>
                        <a:t>HAVING</a:t>
                      </a:r>
                    </a:p>
                  </a:txBody>
                  <a:tcPr marL="7620" marR="7620" marT="7620" marB="0" anchor="b">
                    <a:lnL>
                      <a:noFill/>
                    </a:lnL>
                    <a:lnR>
                      <a:noFill/>
                    </a:lnR>
                    <a:lnT>
                      <a:noFill/>
                    </a:lnT>
                    <a:lnB>
                      <a:noFill/>
                    </a:lnB>
                    <a:solidFill>
                      <a:srgbClr val="D9D9D9"/>
                    </a:solidFill>
                  </a:tcPr>
                </a:tc>
                <a:tc>
                  <a:txBody>
                    <a:bodyPr/>
                    <a:lstStyle/>
                    <a:p>
                      <a:pPr algn="l" fontAlgn="b"/>
                      <a:r>
                        <a:rPr lang="en-US" sz="2800" b="0" i="0" u="none" strike="noStrike" dirty="0">
                          <a:solidFill>
                            <a:srgbClr val="CF3338"/>
                          </a:solidFill>
                          <a:effectLst/>
                          <a:latin typeface="Pragmatica" panose="020B0403040502020204" pitchFamily="34" charset="0"/>
                        </a:rPr>
                        <a:t>What criteria the aggregated results should meet</a:t>
                      </a:r>
                    </a:p>
                  </a:txBody>
                  <a:tcPr marL="7620" marR="7620" marT="7620" marB="0" anchor="b">
                    <a:lnL>
                      <a:noFill/>
                    </a:lnL>
                    <a:lnR>
                      <a:noFill/>
                    </a:lnR>
                    <a:lnT>
                      <a:noFill/>
                    </a:lnT>
                    <a:lnB>
                      <a:noFill/>
                    </a:lnB>
                    <a:solidFill>
                      <a:srgbClr val="D9D9D9"/>
                    </a:solidFill>
                  </a:tcPr>
                </a:tc>
                <a:extLst>
                  <a:ext uri="{0D108BD9-81ED-4DB2-BD59-A6C34878D82A}">
                    <a16:rowId xmlns:a16="http://schemas.microsoft.com/office/drawing/2014/main" val="1210883232"/>
                  </a:ext>
                </a:extLst>
              </a:tr>
              <a:tr h="550976">
                <a:tc>
                  <a:txBody>
                    <a:bodyPr/>
                    <a:lstStyle/>
                    <a:p>
                      <a:pPr algn="l" fontAlgn="b"/>
                      <a:r>
                        <a:rPr lang="en-US" sz="2800" b="0" i="0" u="none" strike="noStrike" dirty="0">
                          <a:solidFill>
                            <a:srgbClr val="CF3338"/>
                          </a:solidFill>
                          <a:effectLst/>
                          <a:latin typeface="Consolas" panose="020B0609020204030204" pitchFamily="49" charset="0"/>
                        </a:rPr>
                        <a:t>ORDER BY</a:t>
                      </a:r>
                    </a:p>
                  </a:txBody>
                  <a:tcPr marL="7620" marR="7620" marT="7620" marB="0" anchor="b">
                    <a:lnL>
                      <a:noFill/>
                    </a:lnL>
                    <a:lnR>
                      <a:noFill/>
                    </a:lnR>
                    <a:lnT>
                      <a:noFill/>
                    </a:lnT>
                    <a:lnB>
                      <a:noFill/>
                    </a:lnB>
                    <a:solidFill>
                      <a:schemeClr val="bg1">
                        <a:lumMod val="95000"/>
                      </a:schemeClr>
                    </a:solidFill>
                  </a:tcPr>
                </a:tc>
                <a:tc>
                  <a:txBody>
                    <a:bodyPr/>
                    <a:lstStyle/>
                    <a:p>
                      <a:pPr algn="l" fontAlgn="b"/>
                      <a:r>
                        <a:rPr lang="en-US" sz="2800" b="0" i="0" u="none" strike="noStrike" dirty="0">
                          <a:solidFill>
                            <a:srgbClr val="CF3338"/>
                          </a:solidFill>
                          <a:effectLst/>
                          <a:latin typeface="Pragmatica" panose="020B0403040502020204" pitchFamily="34" charset="0"/>
                        </a:rPr>
                        <a:t>How to sort the results</a:t>
                      </a:r>
                    </a:p>
                  </a:txBody>
                  <a:tcPr marL="7620" marR="7620" marT="7620" marB="0" anchor="b">
                    <a:lnL>
                      <a:noFill/>
                    </a:lnL>
                    <a:lnR>
                      <a:noFill/>
                    </a:lnR>
                    <a:lnT>
                      <a:noFill/>
                    </a:lnT>
                    <a:lnB>
                      <a:noFill/>
                    </a:lnB>
                    <a:solidFill>
                      <a:schemeClr val="bg1">
                        <a:lumMod val="95000"/>
                      </a:schemeClr>
                    </a:solidFill>
                  </a:tcPr>
                </a:tc>
                <a:extLst>
                  <a:ext uri="{0D108BD9-81ED-4DB2-BD59-A6C34878D82A}">
                    <a16:rowId xmlns:a16="http://schemas.microsoft.com/office/drawing/2014/main" val="1353601096"/>
                  </a:ext>
                </a:extLst>
              </a:tr>
              <a:tr h="550976">
                <a:tc>
                  <a:txBody>
                    <a:bodyPr/>
                    <a:lstStyle/>
                    <a:p>
                      <a:pPr algn="l" fontAlgn="b"/>
                      <a:r>
                        <a:rPr lang="en-US" sz="2800" b="0" i="0" u="none" strike="noStrike" dirty="0">
                          <a:solidFill>
                            <a:srgbClr val="CF3338"/>
                          </a:solidFill>
                          <a:effectLst/>
                          <a:latin typeface="Consolas" panose="020B0609020204030204" pitchFamily="49" charset="0"/>
                        </a:rPr>
                        <a:t>LIMIT</a:t>
                      </a:r>
                    </a:p>
                  </a:txBody>
                  <a:tcPr marL="7620" marR="7620" marT="7620" marB="0" anchor="b">
                    <a:lnL>
                      <a:noFill/>
                    </a:lnL>
                    <a:lnR>
                      <a:noFill/>
                    </a:lnR>
                    <a:lnT>
                      <a:noFill/>
                    </a:lnT>
                    <a:lnB>
                      <a:noFill/>
                    </a:lnB>
                    <a:solidFill>
                      <a:schemeClr val="bg1">
                        <a:lumMod val="85000"/>
                      </a:schemeClr>
                    </a:solidFill>
                  </a:tcPr>
                </a:tc>
                <a:tc>
                  <a:txBody>
                    <a:bodyPr/>
                    <a:lstStyle/>
                    <a:p>
                      <a:pPr algn="l" fontAlgn="b"/>
                      <a:r>
                        <a:rPr lang="en-US" sz="2800" b="0" i="0" u="none" strike="noStrike" dirty="0">
                          <a:solidFill>
                            <a:srgbClr val="CF3338"/>
                          </a:solidFill>
                          <a:effectLst/>
                          <a:latin typeface="Pragmatica" panose="020B0403040502020204" pitchFamily="34" charset="0"/>
                        </a:rPr>
                        <a:t>How many records to limit results to </a:t>
                      </a:r>
                    </a:p>
                  </a:txBody>
                  <a:tcPr marL="7620" marR="7620" marT="7620" marB="0" anchor="b">
                    <a:lnL>
                      <a:noFill/>
                    </a:lnL>
                    <a:lnR>
                      <a:noFill/>
                    </a:lnR>
                    <a:lnT>
                      <a:noFill/>
                    </a:lnT>
                    <a:lnB>
                      <a:noFill/>
                    </a:lnB>
                    <a:solidFill>
                      <a:schemeClr val="bg1">
                        <a:lumMod val="85000"/>
                      </a:schemeClr>
                    </a:solidFill>
                  </a:tcPr>
                </a:tc>
                <a:extLst>
                  <a:ext uri="{0D108BD9-81ED-4DB2-BD59-A6C34878D82A}">
                    <a16:rowId xmlns:a16="http://schemas.microsoft.com/office/drawing/2014/main" val="1160564545"/>
                  </a:ext>
                </a:extLst>
              </a:tr>
            </a:tbl>
          </a:graphicData>
        </a:graphic>
      </p:graphicFrame>
    </p:spTree>
    <p:extLst>
      <p:ext uri="{BB962C8B-B14F-4D97-AF65-F5344CB8AC3E}">
        <p14:creationId xmlns:p14="http://schemas.microsoft.com/office/powerpoint/2010/main" val="4833130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47240" y="599163"/>
            <a:ext cx="9873085" cy="769441"/>
          </a:xfrm>
          <a:prstGeom prst="rect">
            <a:avLst/>
          </a:prstGeom>
          <a:noFill/>
        </p:spPr>
        <p:txBody>
          <a:bodyPr wrap="square" rtlCol="0">
            <a:spAutoFit/>
          </a:bodyPr>
          <a:lstStyle/>
          <a:p>
            <a:r>
              <a:rPr lang="en-US" sz="4400" dirty="0">
                <a:solidFill>
                  <a:srgbClr val="707070"/>
                </a:solidFill>
                <a:latin typeface="Aliens &amp; cows" panose="00000500000000000000" pitchFamily="2" charset="0"/>
              </a:rPr>
              <a:t>Demo: </a:t>
            </a:r>
            <a:r>
              <a:rPr lang="en-US" sz="4400" dirty="0" err="1">
                <a:solidFill>
                  <a:srgbClr val="707070"/>
                </a:solidFill>
                <a:latin typeface="Consolas" panose="020B0609020204030204" pitchFamily="49" charset="0"/>
              </a:rPr>
              <a:t>sql</a:t>
            </a:r>
            <a:r>
              <a:rPr lang="en-US" sz="4400" dirty="0">
                <a:solidFill>
                  <a:srgbClr val="707070"/>
                </a:solidFill>
                <a:latin typeface="Consolas" panose="020B0609020204030204" pitchFamily="49" charset="0"/>
              </a:rPr>
              <a:t>-select-</a:t>
            </a:r>
            <a:r>
              <a:rPr lang="en-US" sz="4400" dirty="0" err="1">
                <a:solidFill>
                  <a:srgbClr val="707070"/>
                </a:solidFill>
                <a:latin typeface="Consolas" panose="020B0609020204030204" pitchFamily="49" charset="0"/>
              </a:rPr>
              <a:t>demo.sql</a:t>
            </a:r>
            <a:endParaRPr lang="en-US" sz="4400" dirty="0">
              <a:solidFill>
                <a:srgbClr val="707070"/>
              </a:solidFill>
              <a:latin typeface="Consolas" panose="020B0609020204030204" pitchFamily="49" charset="0"/>
            </a:endParaRPr>
          </a:p>
        </p:txBody>
      </p:sp>
      <p:pic>
        <p:nvPicPr>
          <p:cNvPr id="15" name="Picture 14" descr="A close up of a sign&#10;&#10;Description automatically generated">
            <a:extLst>
              <a:ext uri="{FF2B5EF4-FFF2-40B4-BE49-F238E27FC236}">
                <a16:creationId xmlns:a16="http://schemas.microsoft.com/office/drawing/2014/main" id="{29761B90-A7DE-4A60-A915-F085BD87CA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spTree>
    <p:extLst>
      <p:ext uri="{BB962C8B-B14F-4D97-AF65-F5344CB8AC3E}">
        <p14:creationId xmlns:p14="http://schemas.microsoft.com/office/powerpoint/2010/main" val="7106625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74420" y="0"/>
            <a:ext cx="5617580" cy="6858000"/>
          </a:xfrm>
          <a:prstGeom prst="rect">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69227" t="33418" r="20112" b="50548"/>
          <a:stretch/>
        </p:blipFill>
        <p:spPr>
          <a:xfrm>
            <a:off x="10386349" y="5029795"/>
            <a:ext cx="1805651" cy="1991719"/>
          </a:xfrm>
          <a:prstGeom prst="rect">
            <a:avLst/>
          </a:prstGeom>
        </p:spPr>
      </p:pic>
      <p:sp>
        <p:nvSpPr>
          <p:cNvPr id="3" name="TextBox 2"/>
          <p:cNvSpPr txBox="1"/>
          <p:nvPr/>
        </p:nvSpPr>
        <p:spPr>
          <a:xfrm>
            <a:off x="173620" y="219919"/>
            <a:ext cx="5937813" cy="6725944"/>
          </a:xfrm>
          <a:prstGeom prst="rect">
            <a:avLst/>
          </a:prstGeom>
          <a:noFill/>
        </p:spPr>
        <p:txBody>
          <a:bodyPr wrap="square" rtlCol="0">
            <a:spAutoFit/>
          </a:bodyPr>
          <a:lstStyle/>
          <a:p>
            <a:r>
              <a:rPr lang="en-US" sz="4000" b="1" dirty="0">
                <a:solidFill>
                  <a:srgbClr val="CF3338"/>
                </a:solidFill>
                <a:latin typeface="Pragmatica" panose="020B0403040502020204" pitchFamily="34" charset="0"/>
              </a:rPr>
              <a:t>Drills</a:t>
            </a:r>
          </a:p>
          <a:p>
            <a:r>
              <a:rPr lang="en-US" sz="2800" dirty="0">
                <a:solidFill>
                  <a:srgbClr val="CF3338"/>
                </a:solidFill>
                <a:latin typeface="Pragmatica" panose="020B0403040502020204" pitchFamily="34" charset="0"/>
              </a:rPr>
              <a:t>Using the </a:t>
            </a:r>
            <a:r>
              <a:rPr lang="en-US" sz="2800" dirty="0">
                <a:solidFill>
                  <a:srgbClr val="CF3338"/>
                </a:solidFill>
                <a:latin typeface="Consolas" panose="020B0609020204030204" pitchFamily="49" charset="0"/>
              </a:rPr>
              <a:t>Teams</a:t>
            </a:r>
            <a:r>
              <a:rPr lang="en-US" sz="2800" dirty="0">
                <a:solidFill>
                  <a:srgbClr val="CF3338"/>
                </a:solidFill>
                <a:latin typeface="Pragmatica" panose="020B0403040502020204" pitchFamily="34" charset="0"/>
              </a:rPr>
              <a:t> table:</a:t>
            </a:r>
          </a:p>
          <a:p>
            <a:endParaRPr lang="en-US" sz="2800" dirty="0">
              <a:solidFill>
                <a:srgbClr val="CF3338"/>
              </a:solidFill>
              <a:latin typeface="Pragmatica" panose="020B0403040502020204" pitchFamily="34" charset="0"/>
            </a:endParaRPr>
          </a:p>
          <a:p>
            <a:pPr marL="457200" lvl="0" indent="-361950">
              <a:lnSpc>
                <a:spcPct val="115000"/>
              </a:lnSpc>
              <a:spcBef>
                <a:spcPts val="750"/>
              </a:spcBef>
              <a:buClr>
                <a:srgbClr val="C00000"/>
              </a:buClr>
              <a:buSzPts val="2100"/>
              <a:buFont typeface="Arial"/>
              <a:buAutoNum type="arabicPeriod"/>
            </a:pPr>
            <a:r>
              <a:rPr lang="en-US" sz="2400" dirty="0">
                <a:solidFill>
                  <a:srgbClr val="C00000"/>
                </a:solidFill>
                <a:latin typeface="Pragmatica" panose="020B0403040502020204"/>
              </a:rPr>
              <a:t>Select all fields.</a:t>
            </a:r>
            <a:endParaRPr lang="en-US" sz="2400" dirty="0">
              <a:solidFill>
                <a:srgbClr val="C00000"/>
              </a:solidFill>
              <a:latin typeface="Pragmatica" panose="020B0403040502020204"/>
              <a:ea typeface="Consolas"/>
              <a:cs typeface="Consolas"/>
              <a:sym typeface="Consolas"/>
            </a:endParaRPr>
          </a:p>
          <a:p>
            <a:pPr marL="457200" lvl="0" indent="-355600">
              <a:lnSpc>
                <a:spcPct val="115000"/>
              </a:lnSpc>
              <a:buClr>
                <a:srgbClr val="C00000"/>
              </a:buClr>
              <a:buSzPts val="2000"/>
              <a:buAutoNum type="arabicPeriod"/>
            </a:pPr>
            <a:r>
              <a:rPr lang="en-US" sz="2400" dirty="0">
                <a:solidFill>
                  <a:srgbClr val="C00000"/>
                </a:solidFill>
                <a:latin typeface="Pragmatica" panose="020B0403040502020204"/>
              </a:rPr>
              <a:t>Select all fields, first 100 rows.</a:t>
            </a:r>
          </a:p>
          <a:p>
            <a:pPr marL="457200" lvl="0" indent="-355600">
              <a:lnSpc>
                <a:spcPct val="115000"/>
              </a:lnSpc>
              <a:buClr>
                <a:srgbClr val="C00000"/>
              </a:buClr>
              <a:buSzPts val="2000"/>
              <a:buAutoNum type="arabicPeriod"/>
            </a:pPr>
            <a:r>
              <a:rPr lang="en-US" sz="2400" dirty="0">
                <a:solidFill>
                  <a:srgbClr val="C00000"/>
                </a:solidFill>
                <a:latin typeface="Pragmatica" panose="020B0403040502020204"/>
              </a:rPr>
              <a:t>Select </a:t>
            </a:r>
            <a:r>
              <a:rPr lang="en-US" sz="2400" dirty="0" err="1">
                <a:solidFill>
                  <a:srgbClr val="C00000"/>
                </a:solidFill>
                <a:latin typeface="Consolas" panose="020B0609020204030204" pitchFamily="49" charset="0"/>
                <a:ea typeface="Consolas"/>
                <a:cs typeface="Consolas"/>
                <a:sym typeface="Consolas"/>
              </a:rPr>
              <a:t>yearID</a:t>
            </a:r>
            <a:r>
              <a:rPr lang="en-US" sz="2400" dirty="0">
                <a:solidFill>
                  <a:srgbClr val="C00000"/>
                </a:solidFill>
                <a:latin typeface="Pragmatica" panose="020B0403040502020204"/>
                <a:ea typeface="Consolas"/>
                <a:cs typeface="Consolas"/>
                <a:sym typeface="Consolas"/>
              </a:rPr>
              <a:t>, </a:t>
            </a:r>
            <a:r>
              <a:rPr lang="en-US" sz="2400" dirty="0" err="1">
                <a:solidFill>
                  <a:srgbClr val="C00000"/>
                </a:solidFill>
                <a:latin typeface="Consolas" panose="020B0609020204030204" pitchFamily="49" charset="0"/>
                <a:ea typeface="Consolas"/>
                <a:cs typeface="Consolas"/>
                <a:sym typeface="Consolas"/>
              </a:rPr>
              <a:t>teamID</a:t>
            </a:r>
            <a:r>
              <a:rPr lang="en-US" sz="2400" dirty="0">
                <a:solidFill>
                  <a:srgbClr val="C00000"/>
                </a:solidFill>
                <a:latin typeface="Pragmatica" panose="020B0403040502020204"/>
                <a:ea typeface="Consolas"/>
                <a:cs typeface="Consolas"/>
                <a:sym typeface="Consolas"/>
              </a:rPr>
              <a:t>, </a:t>
            </a:r>
            <a:r>
              <a:rPr lang="en-US" sz="2400" dirty="0">
                <a:solidFill>
                  <a:srgbClr val="C00000"/>
                </a:solidFill>
                <a:latin typeface="Consolas" panose="020B0609020204030204" pitchFamily="49" charset="0"/>
                <a:ea typeface="Consolas"/>
                <a:cs typeface="Consolas"/>
                <a:sym typeface="Consolas"/>
              </a:rPr>
              <a:t>W</a:t>
            </a:r>
            <a:r>
              <a:rPr lang="en-US" sz="2400" dirty="0">
                <a:solidFill>
                  <a:srgbClr val="C00000"/>
                </a:solidFill>
                <a:latin typeface="Pragmatica" panose="020B0403040502020204"/>
                <a:ea typeface="Consolas"/>
                <a:cs typeface="Consolas"/>
                <a:sym typeface="Consolas"/>
              </a:rPr>
              <a:t>, </a:t>
            </a:r>
            <a:r>
              <a:rPr lang="en-US" sz="2400" dirty="0">
                <a:solidFill>
                  <a:srgbClr val="C00000"/>
                </a:solidFill>
                <a:latin typeface="Consolas" panose="020B0609020204030204" pitchFamily="49" charset="0"/>
                <a:ea typeface="Consolas"/>
                <a:cs typeface="Consolas"/>
                <a:sym typeface="Consolas"/>
              </a:rPr>
              <a:t>L</a:t>
            </a:r>
            <a:r>
              <a:rPr lang="en-US" sz="2400" dirty="0">
                <a:solidFill>
                  <a:srgbClr val="C00000"/>
                </a:solidFill>
                <a:latin typeface="Pragmatica" panose="020B0403040502020204"/>
                <a:ea typeface="Consolas"/>
                <a:cs typeface="Consolas"/>
                <a:sym typeface="Consolas"/>
              </a:rPr>
              <a:t>.</a:t>
            </a:r>
          </a:p>
          <a:p>
            <a:pPr marL="457200" lvl="0" indent="-355600">
              <a:lnSpc>
                <a:spcPct val="115000"/>
              </a:lnSpc>
              <a:buClr>
                <a:srgbClr val="C00000"/>
              </a:buClr>
              <a:buSzPts val="2000"/>
              <a:buAutoNum type="arabicPeriod"/>
            </a:pPr>
            <a:r>
              <a:rPr lang="en-US" sz="2400" dirty="0">
                <a:solidFill>
                  <a:srgbClr val="C00000"/>
                </a:solidFill>
                <a:latin typeface="Pragmatica" panose="020B0403040502020204"/>
              </a:rPr>
              <a:t>Select </a:t>
            </a:r>
            <a:r>
              <a:rPr lang="en-US" sz="2400" dirty="0" err="1">
                <a:solidFill>
                  <a:srgbClr val="C00000"/>
                </a:solidFill>
                <a:latin typeface="Consolas" panose="020B0609020204030204" pitchFamily="49" charset="0"/>
                <a:ea typeface="Consolas"/>
                <a:cs typeface="Consolas"/>
                <a:sym typeface="Consolas"/>
              </a:rPr>
              <a:t>yearID</a:t>
            </a:r>
            <a:r>
              <a:rPr lang="en-US" sz="2400" dirty="0">
                <a:solidFill>
                  <a:srgbClr val="C00000"/>
                </a:solidFill>
                <a:latin typeface="Pragmatica" panose="020B0403040502020204"/>
                <a:ea typeface="Consolas"/>
                <a:cs typeface="Consolas"/>
                <a:sym typeface="Consolas"/>
              </a:rPr>
              <a:t>, </a:t>
            </a:r>
            <a:r>
              <a:rPr lang="en-US" sz="2400" dirty="0" err="1">
                <a:solidFill>
                  <a:srgbClr val="C00000"/>
                </a:solidFill>
                <a:latin typeface="Consolas" panose="020B0609020204030204" pitchFamily="49" charset="0"/>
                <a:ea typeface="Consolas"/>
                <a:cs typeface="Consolas"/>
                <a:sym typeface="Consolas"/>
              </a:rPr>
              <a:t>teamID</a:t>
            </a:r>
            <a:r>
              <a:rPr lang="en-US" sz="2400" dirty="0">
                <a:solidFill>
                  <a:srgbClr val="C00000"/>
                </a:solidFill>
                <a:latin typeface="Pragmatica" panose="020B0403040502020204"/>
                <a:ea typeface="Consolas"/>
                <a:cs typeface="Consolas"/>
                <a:sym typeface="Consolas"/>
              </a:rPr>
              <a:t>, </a:t>
            </a:r>
            <a:r>
              <a:rPr lang="en-US" sz="2400" dirty="0">
                <a:solidFill>
                  <a:srgbClr val="C00000"/>
                </a:solidFill>
                <a:latin typeface="Pragmatica" panose="020B0403040502020204"/>
              </a:rPr>
              <a:t>and a calculated field </a:t>
            </a:r>
            <a:r>
              <a:rPr lang="en-US" sz="2400" dirty="0" err="1">
                <a:solidFill>
                  <a:srgbClr val="C00000"/>
                </a:solidFill>
                <a:latin typeface="Consolas" panose="020B0609020204030204" pitchFamily="49" charset="0"/>
                <a:ea typeface="Consolas"/>
                <a:cs typeface="Consolas"/>
                <a:sym typeface="Consolas"/>
              </a:rPr>
              <a:t>win_diff</a:t>
            </a:r>
            <a:r>
              <a:rPr lang="en-US" sz="2400" dirty="0">
                <a:solidFill>
                  <a:srgbClr val="C00000"/>
                </a:solidFill>
                <a:latin typeface="Pragmatica" panose="020B0403040502020204"/>
                <a:ea typeface="Consolas"/>
                <a:cs typeface="Consolas"/>
                <a:sym typeface="Consolas"/>
              </a:rPr>
              <a:t> </a:t>
            </a:r>
            <a:r>
              <a:rPr lang="en-US" sz="2400" dirty="0">
                <a:solidFill>
                  <a:srgbClr val="C00000"/>
                </a:solidFill>
                <a:latin typeface="Pragmatica" panose="020B0403040502020204"/>
              </a:rPr>
              <a:t>as the difference between</a:t>
            </a:r>
            <a:r>
              <a:rPr lang="en-US" sz="2400" dirty="0">
                <a:solidFill>
                  <a:srgbClr val="C00000"/>
                </a:solidFill>
                <a:latin typeface="Pragmatica" panose="020B0403040502020204"/>
                <a:ea typeface="Consolas"/>
                <a:cs typeface="Consolas"/>
                <a:sym typeface="Consolas"/>
              </a:rPr>
              <a:t> </a:t>
            </a:r>
            <a:r>
              <a:rPr lang="en-US" sz="2400" dirty="0">
                <a:solidFill>
                  <a:srgbClr val="C00000"/>
                </a:solidFill>
                <a:latin typeface="Consolas" panose="020B0609020204030204" pitchFamily="49" charset="0"/>
                <a:ea typeface="Consolas"/>
                <a:cs typeface="Consolas"/>
                <a:sym typeface="Consolas"/>
              </a:rPr>
              <a:t>W</a:t>
            </a:r>
            <a:r>
              <a:rPr lang="en-US" sz="2400" dirty="0">
                <a:solidFill>
                  <a:srgbClr val="C00000"/>
                </a:solidFill>
                <a:latin typeface="Pragmatica" panose="020B0403040502020204"/>
              </a:rPr>
              <a:t> and</a:t>
            </a:r>
            <a:r>
              <a:rPr lang="en-US" sz="2400" dirty="0">
                <a:solidFill>
                  <a:srgbClr val="C00000"/>
                </a:solidFill>
                <a:latin typeface="Pragmatica" panose="020B0403040502020204"/>
                <a:ea typeface="Consolas"/>
                <a:cs typeface="Consolas"/>
                <a:sym typeface="Consolas"/>
              </a:rPr>
              <a:t> </a:t>
            </a:r>
            <a:r>
              <a:rPr lang="en-US" sz="2400" dirty="0">
                <a:solidFill>
                  <a:srgbClr val="C00000"/>
                </a:solidFill>
                <a:latin typeface="Consolas" panose="020B0609020204030204" pitchFamily="49" charset="0"/>
                <a:ea typeface="Consolas"/>
                <a:cs typeface="Consolas"/>
                <a:sym typeface="Consolas"/>
              </a:rPr>
              <a:t>L</a:t>
            </a:r>
            <a:r>
              <a:rPr lang="en-US" sz="2400" dirty="0">
                <a:solidFill>
                  <a:srgbClr val="C00000"/>
                </a:solidFill>
                <a:latin typeface="Pragmatica" panose="020B0403040502020204"/>
                <a:ea typeface="Consolas"/>
                <a:cs typeface="Consolas"/>
                <a:sym typeface="Consolas"/>
              </a:rPr>
              <a:t>.</a:t>
            </a:r>
            <a:r>
              <a:rPr lang="en-US" sz="2400" dirty="0">
                <a:solidFill>
                  <a:srgbClr val="C00000"/>
                </a:solidFill>
                <a:latin typeface="Pragmatica" panose="020B0403040502020204"/>
              </a:rPr>
              <a:t>  </a:t>
            </a:r>
          </a:p>
          <a:p>
            <a:pPr marL="457200" lvl="0" indent="-355600">
              <a:lnSpc>
                <a:spcPct val="115000"/>
              </a:lnSpc>
              <a:buClr>
                <a:srgbClr val="C00000"/>
              </a:buClr>
              <a:buSzPts val="2000"/>
              <a:buAutoNum type="arabicPeriod"/>
            </a:pPr>
            <a:r>
              <a:rPr lang="en-US" sz="2400" dirty="0">
                <a:solidFill>
                  <a:srgbClr val="C00000"/>
                </a:solidFill>
                <a:latin typeface="Pragmatica" panose="020B0403040502020204"/>
              </a:rPr>
              <a:t>Create a field </a:t>
            </a:r>
            <a:r>
              <a:rPr lang="en-US" sz="2400" dirty="0" err="1">
                <a:solidFill>
                  <a:srgbClr val="C00000"/>
                </a:solidFill>
                <a:latin typeface="Consolas" panose="020B0609020204030204" pitchFamily="49" charset="0"/>
                <a:ea typeface="Consolas"/>
                <a:cs typeface="Consolas"/>
                <a:sym typeface="Consolas"/>
              </a:rPr>
              <a:t>team_record</a:t>
            </a:r>
            <a:r>
              <a:rPr lang="en-US" sz="2400" dirty="0">
                <a:solidFill>
                  <a:srgbClr val="C00000"/>
                </a:solidFill>
                <a:latin typeface="Pragmatica" panose="020B0403040502020204"/>
                <a:ea typeface="Consolas"/>
                <a:cs typeface="Consolas"/>
                <a:sym typeface="Consolas"/>
              </a:rPr>
              <a:t> </a:t>
            </a:r>
            <a:r>
              <a:rPr lang="en-US" sz="2400" dirty="0">
                <a:solidFill>
                  <a:srgbClr val="C00000"/>
                </a:solidFill>
                <a:latin typeface="Pragmatica" panose="020B0403040502020204"/>
              </a:rPr>
              <a:t>such that the first record will read: </a:t>
            </a:r>
            <a:r>
              <a:rPr lang="en-US" sz="2400" dirty="0">
                <a:solidFill>
                  <a:srgbClr val="C00000"/>
                </a:solidFill>
                <a:latin typeface="Consolas" panose="020B0609020204030204" pitchFamily="49" charset="0"/>
                <a:ea typeface="Consolas"/>
                <a:cs typeface="Consolas"/>
                <a:sym typeface="Consolas"/>
              </a:rPr>
              <a:t>1871 Boston Red Stockings: 20-10</a:t>
            </a:r>
            <a:r>
              <a:rPr lang="en-US" sz="2400" dirty="0">
                <a:solidFill>
                  <a:srgbClr val="C00000"/>
                </a:solidFill>
                <a:latin typeface="Pragmatica" panose="020B0403040502020204"/>
                <a:ea typeface="Consolas"/>
                <a:cs typeface="Consolas"/>
                <a:sym typeface="Consolas"/>
              </a:rPr>
              <a:t>.</a:t>
            </a:r>
          </a:p>
          <a:p>
            <a:endParaRPr lang="en-US" sz="4000" dirty="0">
              <a:solidFill>
                <a:srgbClr val="CF3338"/>
              </a:solidFill>
              <a:latin typeface="Pragmatica" panose="020B0403040502020204" pitchFamily="34" charset="0"/>
            </a:endParaRPr>
          </a:p>
          <a:p>
            <a:endParaRPr lang="en-US" sz="4000" dirty="0">
              <a:solidFill>
                <a:srgbClr val="CF3338"/>
              </a:solidFill>
              <a:latin typeface="Pragmatica" panose="020B0403040502020204" pitchFamily="34" charset="0"/>
            </a:endParaRPr>
          </a:p>
        </p:txBody>
      </p:sp>
    </p:spTree>
    <p:extLst>
      <p:ext uri="{BB962C8B-B14F-4D97-AF65-F5344CB8AC3E}">
        <p14:creationId xmlns:p14="http://schemas.microsoft.com/office/powerpoint/2010/main" val="4885203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47240" y="113388"/>
            <a:ext cx="7986531" cy="1015663"/>
          </a:xfrm>
          <a:prstGeom prst="rect">
            <a:avLst/>
          </a:prstGeom>
          <a:noFill/>
        </p:spPr>
        <p:txBody>
          <a:bodyPr wrap="square" rtlCol="0">
            <a:spAutoFit/>
          </a:bodyPr>
          <a:lstStyle/>
          <a:p>
            <a:r>
              <a:rPr lang="en-US" sz="6000" dirty="0">
                <a:latin typeface="Aliens &amp; cows" panose="00000500000000000000" pitchFamily="2" charset="0"/>
              </a:rPr>
              <a:t>Augment your Excel skills</a:t>
            </a:r>
          </a:p>
        </p:txBody>
      </p:sp>
      <p:sp>
        <p:nvSpPr>
          <p:cNvPr id="3" name="TextBox 2"/>
          <p:cNvSpPr txBox="1"/>
          <p:nvPr/>
        </p:nvSpPr>
        <p:spPr>
          <a:xfrm>
            <a:off x="347240" y="2127965"/>
            <a:ext cx="9595413" cy="2045303"/>
          </a:xfrm>
          <a:prstGeom prst="rect">
            <a:avLst/>
          </a:prstGeom>
          <a:noFill/>
        </p:spPr>
        <p:txBody>
          <a:bodyPr wrap="square" rtlCol="0">
            <a:spAutoFit/>
          </a:bodyPr>
          <a:lstStyle/>
          <a:p>
            <a:pPr marL="457200" marR="190500" lvl="0" indent="-381000">
              <a:lnSpc>
                <a:spcPct val="115000"/>
              </a:lnSpc>
              <a:spcBef>
                <a:spcPts val="800"/>
              </a:spcBef>
              <a:buClr>
                <a:srgbClr val="CF3338"/>
              </a:buClr>
              <a:buSzPts val="2400"/>
              <a:buChar char="•"/>
            </a:pPr>
            <a:r>
              <a:rPr lang="en-US" sz="2800" dirty="0">
                <a:solidFill>
                  <a:srgbClr val="505050"/>
                </a:solidFill>
              </a:rPr>
              <a:t>Use SQL to query a database to extract useful information</a:t>
            </a:r>
          </a:p>
          <a:p>
            <a:pPr marL="457200" marR="190500" lvl="0" indent="-381000">
              <a:lnSpc>
                <a:spcPct val="115000"/>
              </a:lnSpc>
              <a:buClr>
                <a:srgbClr val="CF3338"/>
              </a:buClr>
              <a:buSzPts val="2400"/>
              <a:buChar char="•"/>
            </a:pPr>
            <a:r>
              <a:rPr lang="en-US" sz="2800" dirty="0">
                <a:solidFill>
                  <a:srgbClr val="505050"/>
                </a:solidFill>
              </a:rPr>
              <a:t>Explore basic commands and functions of SQL</a:t>
            </a:r>
          </a:p>
          <a:p>
            <a:pPr marL="457200" marR="190500" lvl="0" indent="-381000">
              <a:lnSpc>
                <a:spcPct val="115000"/>
              </a:lnSpc>
              <a:buClr>
                <a:srgbClr val="CF3338"/>
              </a:buClr>
              <a:buSzPts val="2400"/>
              <a:buChar char="•"/>
            </a:pPr>
            <a:r>
              <a:rPr lang="en-US" sz="2800" dirty="0">
                <a:solidFill>
                  <a:srgbClr val="505050"/>
                </a:solidFill>
              </a:rPr>
              <a:t>Extract data and work with queries to pull the data you need for your analysis</a:t>
            </a:r>
          </a:p>
        </p:txBody>
      </p:sp>
      <p:pic>
        <p:nvPicPr>
          <p:cNvPr id="15" name="Picture 14" descr="A close up of a sign&#10;&#10;Description automatically generated">
            <a:extLst>
              <a:ext uri="{FF2B5EF4-FFF2-40B4-BE49-F238E27FC236}">
                <a16:creationId xmlns:a16="http://schemas.microsoft.com/office/drawing/2014/main" id="{29761B90-A7DE-4A60-A915-F085BD87CA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spTree>
    <p:extLst>
      <p:ext uri="{BB962C8B-B14F-4D97-AF65-F5344CB8AC3E}">
        <p14:creationId xmlns:p14="http://schemas.microsoft.com/office/powerpoint/2010/main" val="174058641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74420" y="0"/>
            <a:ext cx="5617580" cy="6858000"/>
          </a:xfrm>
          <a:prstGeom prst="rect">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69227" t="33418" r="20112" b="50548"/>
          <a:stretch/>
        </p:blipFill>
        <p:spPr>
          <a:xfrm>
            <a:off x="10386349" y="5029795"/>
            <a:ext cx="1805651" cy="1991719"/>
          </a:xfrm>
          <a:prstGeom prst="rect">
            <a:avLst/>
          </a:prstGeom>
        </p:spPr>
      </p:pic>
      <p:sp>
        <p:nvSpPr>
          <p:cNvPr id="3" name="TextBox 2"/>
          <p:cNvSpPr txBox="1"/>
          <p:nvPr/>
        </p:nvSpPr>
        <p:spPr>
          <a:xfrm>
            <a:off x="173620" y="219919"/>
            <a:ext cx="5937813" cy="7575407"/>
          </a:xfrm>
          <a:prstGeom prst="rect">
            <a:avLst/>
          </a:prstGeom>
          <a:noFill/>
        </p:spPr>
        <p:txBody>
          <a:bodyPr wrap="square" rtlCol="0">
            <a:spAutoFit/>
          </a:bodyPr>
          <a:lstStyle/>
          <a:p>
            <a:r>
              <a:rPr lang="en-US" sz="4000" b="1" dirty="0">
                <a:solidFill>
                  <a:srgbClr val="CF3338"/>
                </a:solidFill>
                <a:latin typeface="Pragmatica" panose="020B0403040502020204" pitchFamily="34" charset="0"/>
              </a:rPr>
              <a:t>Drills</a:t>
            </a:r>
          </a:p>
          <a:p>
            <a:r>
              <a:rPr lang="en-US" sz="2800" dirty="0">
                <a:solidFill>
                  <a:srgbClr val="CF3338"/>
                </a:solidFill>
                <a:latin typeface="Pragmatica" panose="020B0403040502020204" pitchFamily="34" charset="0"/>
              </a:rPr>
              <a:t>Using the </a:t>
            </a:r>
            <a:r>
              <a:rPr lang="en-US" sz="2800" dirty="0">
                <a:solidFill>
                  <a:srgbClr val="CF3338"/>
                </a:solidFill>
                <a:latin typeface="Consolas" panose="020B0609020204030204" pitchFamily="49" charset="0"/>
              </a:rPr>
              <a:t>Teams</a:t>
            </a:r>
            <a:r>
              <a:rPr lang="en-US" sz="2800" dirty="0">
                <a:solidFill>
                  <a:srgbClr val="CF3338"/>
                </a:solidFill>
                <a:latin typeface="Pragmatica" panose="020B0403040502020204" pitchFamily="34" charset="0"/>
              </a:rPr>
              <a:t> table:</a:t>
            </a:r>
          </a:p>
          <a:p>
            <a:endParaRPr lang="en-US" sz="2800" dirty="0">
              <a:solidFill>
                <a:srgbClr val="CF3338"/>
              </a:solidFill>
              <a:latin typeface="Pragmatica" panose="020B0403040502020204" pitchFamily="34" charset="0"/>
            </a:endParaRPr>
          </a:p>
          <a:p>
            <a:pPr marL="457200" lvl="0" indent="-361950">
              <a:lnSpc>
                <a:spcPct val="115000"/>
              </a:lnSpc>
              <a:spcBef>
                <a:spcPts val="750"/>
              </a:spcBef>
              <a:buClr>
                <a:srgbClr val="C00000"/>
              </a:buClr>
              <a:buSzPts val="2100"/>
              <a:buFont typeface="Arial"/>
              <a:buAutoNum type="arabicPeriod"/>
            </a:pPr>
            <a:r>
              <a:rPr lang="en-US" sz="2400" dirty="0">
                <a:solidFill>
                  <a:srgbClr val="C00000"/>
                </a:solidFill>
                <a:latin typeface="Pragmatica" panose="020B0403040502020204"/>
              </a:rPr>
              <a:t>Select all fields.</a:t>
            </a:r>
            <a:endParaRPr lang="en-US" sz="2400" dirty="0">
              <a:solidFill>
                <a:srgbClr val="C00000"/>
              </a:solidFill>
              <a:latin typeface="Pragmatica" panose="020B0403040502020204"/>
              <a:ea typeface="Consolas"/>
              <a:cs typeface="Consolas"/>
              <a:sym typeface="Consolas"/>
            </a:endParaRPr>
          </a:p>
          <a:p>
            <a:pPr marL="457200" lvl="0" indent="-355600">
              <a:lnSpc>
                <a:spcPct val="115000"/>
              </a:lnSpc>
              <a:buClr>
                <a:srgbClr val="C00000"/>
              </a:buClr>
              <a:buSzPts val="2000"/>
              <a:buAutoNum type="arabicPeriod"/>
            </a:pPr>
            <a:r>
              <a:rPr lang="en-US" sz="2400" dirty="0">
                <a:solidFill>
                  <a:srgbClr val="C00000"/>
                </a:solidFill>
                <a:latin typeface="Pragmatica" panose="020B0403040502020204"/>
              </a:rPr>
              <a:t>Select all fields, first 100 rows.</a:t>
            </a:r>
          </a:p>
          <a:p>
            <a:pPr marL="457200" lvl="0" indent="-355600">
              <a:lnSpc>
                <a:spcPct val="115000"/>
              </a:lnSpc>
              <a:buClr>
                <a:srgbClr val="C00000"/>
              </a:buClr>
              <a:buSzPts val="2000"/>
              <a:buAutoNum type="arabicPeriod"/>
            </a:pPr>
            <a:r>
              <a:rPr lang="en-US" sz="2400" dirty="0">
                <a:solidFill>
                  <a:srgbClr val="C00000"/>
                </a:solidFill>
                <a:latin typeface="Pragmatica" panose="020B0403040502020204"/>
              </a:rPr>
              <a:t>Select </a:t>
            </a:r>
            <a:r>
              <a:rPr lang="en-US" sz="2400" dirty="0" err="1">
                <a:solidFill>
                  <a:srgbClr val="C00000"/>
                </a:solidFill>
                <a:latin typeface="Consolas" panose="020B0609020204030204" pitchFamily="49" charset="0"/>
                <a:ea typeface="Consolas"/>
                <a:cs typeface="Consolas"/>
                <a:sym typeface="Consolas"/>
              </a:rPr>
              <a:t>yearID</a:t>
            </a:r>
            <a:r>
              <a:rPr lang="en-US" sz="2400" dirty="0">
                <a:solidFill>
                  <a:srgbClr val="C00000"/>
                </a:solidFill>
                <a:latin typeface="Pragmatica" panose="020B0403040502020204"/>
                <a:ea typeface="Consolas"/>
                <a:cs typeface="Consolas"/>
                <a:sym typeface="Consolas"/>
              </a:rPr>
              <a:t>, </a:t>
            </a:r>
            <a:r>
              <a:rPr lang="en-US" sz="2400" dirty="0" err="1">
                <a:solidFill>
                  <a:srgbClr val="C00000"/>
                </a:solidFill>
                <a:latin typeface="Consolas" panose="020B0609020204030204" pitchFamily="49" charset="0"/>
                <a:ea typeface="Consolas"/>
                <a:cs typeface="Consolas"/>
                <a:sym typeface="Consolas"/>
              </a:rPr>
              <a:t>teamID</a:t>
            </a:r>
            <a:r>
              <a:rPr lang="en-US" sz="2400" dirty="0">
                <a:solidFill>
                  <a:srgbClr val="C00000"/>
                </a:solidFill>
                <a:latin typeface="Pragmatica" panose="020B0403040502020204"/>
                <a:ea typeface="Consolas"/>
                <a:cs typeface="Consolas"/>
                <a:sym typeface="Consolas"/>
              </a:rPr>
              <a:t>, </a:t>
            </a:r>
            <a:r>
              <a:rPr lang="en-US" sz="2400" dirty="0">
                <a:solidFill>
                  <a:srgbClr val="C00000"/>
                </a:solidFill>
                <a:latin typeface="Consolas" panose="020B0609020204030204" pitchFamily="49" charset="0"/>
                <a:ea typeface="Consolas"/>
                <a:cs typeface="Consolas"/>
                <a:sym typeface="Consolas"/>
              </a:rPr>
              <a:t>W</a:t>
            </a:r>
            <a:r>
              <a:rPr lang="en-US" sz="2400" dirty="0">
                <a:solidFill>
                  <a:srgbClr val="C00000"/>
                </a:solidFill>
                <a:latin typeface="Pragmatica" panose="020B0403040502020204"/>
                <a:ea typeface="Consolas"/>
                <a:cs typeface="Consolas"/>
                <a:sym typeface="Consolas"/>
              </a:rPr>
              <a:t>, </a:t>
            </a:r>
            <a:r>
              <a:rPr lang="en-US" sz="2400" dirty="0">
                <a:solidFill>
                  <a:srgbClr val="C00000"/>
                </a:solidFill>
                <a:latin typeface="Consolas" panose="020B0609020204030204" pitchFamily="49" charset="0"/>
                <a:ea typeface="Consolas"/>
                <a:cs typeface="Consolas"/>
                <a:sym typeface="Consolas"/>
              </a:rPr>
              <a:t>L</a:t>
            </a:r>
            <a:r>
              <a:rPr lang="en-US" sz="2400" dirty="0">
                <a:solidFill>
                  <a:srgbClr val="C00000"/>
                </a:solidFill>
                <a:latin typeface="Pragmatica" panose="020B0403040502020204"/>
                <a:ea typeface="Consolas"/>
                <a:cs typeface="Consolas"/>
                <a:sym typeface="Consolas"/>
              </a:rPr>
              <a:t>.</a:t>
            </a:r>
          </a:p>
          <a:p>
            <a:pPr marL="457200" lvl="0" indent="-355600">
              <a:lnSpc>
                <a:spcPct val="115000"/>
              </a:lnSpc>
              <a:buClr>
                <a:srgbClr val="C00000"/>
              </a:buClr>
              <a:buSzPts val="2000"/>
              <a:buAutoNum type="arabicPeriod"/>
            </a:pPr>
            <a:r>
              <a:rPr lang="en-US" sz="2400" dirty="0">
                <a:solidFill>
                  <a:srgbClr val="C00000"/>
                </a:solidFill>
                <a:latin typeface="Pragmatica" panose="020B0403040502020204"/>
              </a:rPr>
              <a:t>Select </a:t>
            </a:r>
            <a:r>
              <a:rPr lang="en-US" sz="2400" dirty="0" err="1">
                <a:solidFill>
                  <a:srgbClr val="C00000"/>
                </a:solidFill>
                <a:latin typeface="Consolas" panose="020B0609020204030204" pitchFamily="49" charset="0"/>
                <a:ea typeface="Consolas"/>
                <a:cs typeface="Consolas"/>
                <a:sym typeface="Consolas"/>
              </a:rPr>
              <a:t>yearID</a:t>
            </a:r>
            <a:r>
              <a:rPr lang="en-US" sz="2400" dirty="0">
                <a:solidFill>
                  <a:srgbClr val="C00000"/>
                </a:solidFill>
                <a:latin typeface="Pragmatica" panose="020B0403040502020204"/>
                <a:ea typeface="Consolas"/>
                <a:cs typeface="Consolas"/>
                <a:sym typeface="Consolas"/>
              </a:rPr>
              <a:t>, </a:t>
            </a:r>
            <a:r>
              <a:rPr lang="en-US" sz="2400" dirty="0" err="1">
                <a:solidFill>
                  <a:srgbClr val="C00000"/>
                </a:solidFill>
                <a:latin typeface="Consolas" panose="020B0609020204030204" pitchFamily="49" charset="0"/>
                <a:ea typeface="Consolas"/>
                <a:cs typeface="Consolas"/>
                <a:sym typeface="Consolas"/>
              </a:rPr>
              <a:t>teamID</a:t>
            </a:r>
            <a:r>
              <a:rPr lang="en-US" sz="2400" dirty="0">
                <a:solidFill>
                  <a:srgbClr val="C00000"/>
                </a:solidFill>
                <a:latin typeface="Pragmatica" panose="020B0403040502020204"/>
                <a:ea typeface="Consolas"/>
                <a:cs typeface="Consolas"/>
                <a:sym typeface="Consolas"/>
              </a:rPr>
              <a:t>, </a:t>
            </a:r>
            <a:r>
              <a:rPr lang="en-US" sz="2400" dirty="0">
                <a:solidFill>
                  <a:srgbClr val="C00000"/>
                </a:solidFill>
                <a:latin typeface="Pragmatica" panose="020B0403040502020204"/>
              </a:rPr>
              <a:t>and a calculated field </a:t>
            </a:r>
            <a:r>
              <a:rPr lang="en-US" sz="2400" dirty="0" err="1">
                <a:solidFill>
                  <a:srgbClr val="C00000"/>
                </a:solidFill>
                <a:latin typeface="Consolas" panose="020B0609020204030204" pitchFamily="49" charset="0"/>
                <a:ea typeface="Consolas"/>
                <a:cs typeface="Consolas"/>
                <a:sym typeface="Consolas"/>
              </a:rPr>
              <a:t>win_diff</a:t>
            </a:r>
            <a:r>
              <a:rPr lang="en-US" sz="2400" dirty="0">
                <a:solidFill>
                  <a:srgbClr val="C00000"/>
                </a:solidFill>
                <a:latin typeface="Pragmatica" panose="020B0403040502020204"/>
                <a:ea typeface="Consolas"/>
                <a:cs typeface="Consolas"/>
                <a:sym typeface="Consolas"/>
              </a:rPr>
              <a:t> </a:t>
            </a:r>
            <a:r>
              <a:rPr lang="en-US" sz="2400" dirty="0">
                <a:solidFill>
                  <a:srgbClr val="C00000"/>
                </a:solidFill>
                <a:latin typeface="Pragmatica" panose="020B0403040502020204"/>
              </a:rPr>
              <a:t>as the difference between</a:t>
            </a:r>
            <a:r>
              <a:rPr lang="en-US" sz="2400" dirty="0">
                <a:solidFill>
                  <a:srgbClr val="C00000"/>
                </a:solidFill>
                <a:latin typeface="Pragmatica" panose="020B0403040502020204"/>
                <a:ea typeface="Consolas"/>
                <a:cs typeface="Consolas"/>
                <a:sym typeface="Consolas"/>
              </a:rPr>
              <a:t> </a:t>
            </a:r>
            <a:r>
              <a:rPr lang="en-US" sz="2400" dirty="0">
                <a:solidFill>
                  <a:srgbClr val="C00000"/>
                </a:solidFill>
                <a:latin typeface="Consolas" panose="020B0609020204030204" pitchFamily="49" charset="0"/>
                <a:ea typeface="Consolas"/>
                <a:cs typeface="Consolas"/>
                <a:sym typeface="Consolas"/>
              </a:rPr>
              <a:t>W</a:t>
            </a:r>
            <a:r>
              <a:rPr lang="en-US" sz="2400" dirty="0">
                <a:solidFill>
                  <a:srgbClr val="C00000"/>
                </a:solidFill>
                <a:latin typeface="Pragmatica" panose="020B0403040502020204"/>
              </a:rPr>
              <a:t> and</a:t>
            </a:r>
            <a:r>
              <a:rPr lang="en-US" sz="2400" dirty="0">
                <a:solidFill>
                  <a:srgbClr val="C00000"/>
                </a:solidFill>
                <a:latin typeface="Pragmatica" panose="020B0403040502020204"/>
                <a:ea typeface="Consolas"/>
                <a:cs typeface="Consolas"/>
                <a:sym typeface="Consolas"/>
              </a:rPr>
              <a:t> </a:t>
            </a:r>
            <a:r>
              <a:rPr lang="en-US" sz="2400" dirty="0">
                <a:solidFill>
                  <a:srgbClr val="C00000"/>
                </a:solidFill>
                <a:latin typeface="Consolas" panose="020B0609020204030204" pitchFamily="49" charset="0"/>
                <a:ea typeface="Consolas"/>
                <a:cs typeface="Consolas"/>
                <a:sym typeface="Consolas"/>
              </a:rPr>
              <a:t>L</a:t>
            </a:r>
            <a:r>
              <a:rPr lang="en-US" sz="2400" dirty="0">
                <a:solidFill>
                  <a:srgbClr val="C00000"/>
                </a:solidFill>
                <a:latin typeface="Pragmatica" panose="020B0403040502020204"/>
                <a:ea typeface="Consolas"/>
                <a:cs typeface="Consolas"/>
                <a:sym typeface="Consolas"/>
              </a:rPr>
              <a:t>.</a:t>
            </a:r>
            <a:r>
              <a:rPr lang="en-US" sz="2400" dirty="0">
                <a:solidFill>
                  <a:srgbClr val="C00000"/>
                </a:solidFill>
                <a:latin typeface="Pragmatica" panose="020B0403040502020204"/>
              </a:rPr>
              <a:t>  </a:t>
            </a:r>
          </a:p>
          <a:p>
            <a:pPr marL="457200" lvl="0" indent="-355600">
              <a:lnSpc>
                <a:spcPct val="115000"/>
              </a:lnSpc>
              <a:buClr>
                <a:srgbClr val="C00000"/>
              </a:buClr>
              <a:buSzPts val="2000"/>
              <a:buAutoNum type="arabicPeriod"/>
            </a:pPr>
            <a:r>
              <a:rPr lang="en-US" sz="2400" dirty="0">
                <a:solidFill>
                  <a:srgbClr val="C00000"/>
                </a:solidFill>
                <a:latin typeface="Pragmatica" panose="020B0403040502020204"/>
              </a:rPr>
              <a:t>Create a field </a:t>
            </a:r>
            <a:r>
              <a:rPr lang="en-US" sz="2400" dirty="0" err="1">
                <a:solidFill>
                  <a:srgbClr val="C00000"/>
                </a:solidFill>
                <a:latin typeface="Consolas" panose="020B0609020204030204" pitchFamily="49" charset="0"/>
                <a:ea typeface="Consolas"/>
                <a:cs typeface="Consolas"/>
                <a:sym typeface="Consolas"/>
              </a:rPr>
              <a:t>team_record</a:t>
            </a:r>
            <a:r>
              <a:rPr lang="en-US" sz="2400" dirty="0">
                <a:solidFill>
                  <a:srgbClr val="C00000"/>
                </a:solidFill>
                <a:latin typeface="Pragmatica" panose="020B0403040502020204"/>
                <a:ea typeface="Consolas"/>
                <a:cs typeface="Consolas"/>
                <a:sym typeface="Consolas"/>
              </a:rPr>
              <a:t> </a:t>
            </a:r>
            <a:r>
              <a:rPr lang="en-US" sz="2400" dirty="0">
                <a:solidFill>
                  <a:srgbClr val="C00000"/>
                </a:solidFill>
                <a:latin typeface="Pragmatica" panose="020B0403040502020204"/>
              </a:rPr>
              <a:t>such that the first record will read: </a:t>
            </a:r>
            <a:r>
              <a:rPr lang="en-US" sz="2400" dirty="0">
                <a:solidFill>
                  <a:srgbClr val="C00000"/>
                </a:solidFill>
                <a:latin typeface="Consolas" panose="020B0609020204030204" pitchFamily="49" charset="0"/>
                <a:ea typeface="Consolas"/>
                <a:cs typeface="Consolas"/>
                <a:sym typeface="Consolas"/>
              </a:rPr>
              <a:t>1871 Boston Red Stockings: 20-10</a:t>
            </a:r>
            <a:r>
              <a:rPr lang="en-US" sz="2400" dirty="0">
                <a:solidFill>
                  <a:srgbClr val="C00000"/>
                </a:solidFill>
                <a:latin typeface="Pragmatica" panose="020B0403040502020204"/>
                <a:ea typeface="Consolas"/>
                <a:cs typeface="Consolas"/>
                <a:sym typeface="Consolas"/>
              </a:rPr>
              <a:t>.</a:t>
            </a:r>
          </a:p>
          <a:p>
            <a:pPr marL="457200" lvl="0" indent="-355600">
              <a:lnSpc>
                <a:spcPct val="115000"/>
              </a:lnSpc>
              <a:buClr>
                <a:srgbClr val="C00000"/>
              </a:buClr>
              <a:buSzPts val="2000"/>
              <a:buAutoNum type="arabicPeriod"/>
            </a:pPr>
            <a:endParaRPr lang="en-US" sz="2400" dirty="0">
              <a:solidFill>
                <a:srgbClr val="C00000"/>
              </a:solidFill>
              <a:latin typeface="Pragmatica" panose="020B0403040502020204"/>
              <a:ea typeface="Consolas"/>
              <a:cs typeface="Consolas"/>
              <a:sym typeface="Consolas"/>
            </a:endParaRPr>
          </a:p>
          <a:p>
            <a:pPr marL="101600">
              <a:lnSpc>
                <a:spcPct val="115000"/>
              </a:lnSpc>
              <a:buClr>
                <a:srgbClr val="C00000"/>
              </a:buClr>
              <a:buSzPts val="2000"/>
            </a:pPr>
            <a:r>
              <a:rPr lang="en-US" sz="2400" dirty="0">
                <a:solidFill>
                  <a:srgbClr val="C00000"/>
                </a:solidFill>
                <a:latin typeface="Pragmatica" panose="020B0403040502020204"/>
                <a:ea typeface="Consolas"/>
                <a:cs typeface="Consolas"/>
                <a:sym typeface="Consolas"/>
              </a:rPr>
              <a:t>Solutions: </a:t>
            </a:r>
            <a:r>
              <a:rPr lang="en-US" sz="2400" dirty="0" err="1">
                <a:solidFill>
                  <a:srgbClr val="C00000"/>
                </a:solidFill>
                <a:latin typeface="Consolas" panose="020B0609020204030204" pitchFamily="49" charset="0"/>
                <a:ea typeface="Consolas"/>
                <a:cs typeface="Consolas"/>
                <a:sym typeface="Consolas"/>
              </a:rPr>
              <a:t>sql</a:t>
            </a:r>
            <a:r>
              <a:rPr lang="en-US" sz="2400" dirty="0">
                <a:solidFill>
                  <a:srgbClr val="C00000"/>
                </a:solidFill>
                <a:latin typeface="Consolas" panose="020B0609020204030204" pitchFamily="49" charset="0"/>
                <a:ea typeface="Consolas"/>
                <a:cs typeface="Consolas"/>
                <a:sym typeface="Consolas"/>
              </a:rPr>
              <a:t>-select-</a:t>
            </a:r>
            <a:r>
              <a:rPr lang="en-US" sz="2400" dirty="0" err="1">
                <a:solidFill>
                  <a:srgbClr val="C00000"/>
                </a:solidFill>
                <a:latin typeface="Consolas" panose="020B0609020204030204" pitchFamily="49" charset="0"/>
                <a:ea typeface="Consolas"/>
                <a:cs typeface="Consolas"/>
                <a:sym typeface="Consolas"/>
              </a:rPr>
              <a:t>drills.sql</a:t>
            </a:r>
            <a:endParaRPr lang="en-US" sz="2400" dirty="0">
              <a:solidFill>
                <a:srgbClr val="C00000"/>
              </a:solidFill>
              <a:latin typeface="Consolas" panose="020B0609020204030204" pitchFamily="49" charset="0"/>
              <a:ea typeface="Consolas"/>
              <a:cs typeface="Consolas"/>
              <a:sym typeface="Consolas"/>
            </a:endParaRPr>
          </a:p>
          <a:p>
            <a:endParaRPr lang="en-US" sz="4000" dirty="0">
              <a:solidFill>
                <a:srgbClr val="CF3338"/>
              </a:solidFill>
              <a:latin typeface="Pragmatica" panose="020B0403040502020204" pitchFamily="34" charset="0"/>
            </a:endParaRPr>
          </a:p>
          <a:p>
            <a:endParaRPr lang="en-US" sz="4000" dirty="0">
              <a:solidFill>
                <a:srgbClr val="CF3338"/>
              </a:solidFill>
              <a:latin typeface="Pragmatica" panose="020B0403040502020204" pitchFamily="34" charset="0"/>
            </a:endParaRPr>
          </a:p>
        </p:txBody>
      </p:sp>
    </p:spTree>
    <p:extLst>
      <p:ext uri="{BB962C8B-B14F-4D97-AF65-F5344CB8AC3E}">
        <p14:creationId xmlns:p14="http://schemas.microsoft.com/office/powerpoint/2010/main" val="16535775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520861" y="393539"/>
            <a:ext cx="10324617" cy="2123658"/>
          </a:xfrm>
          <a:prstGeom prst="rect">
            <a:avLst/>
          </a:prstGeom>
          <a:noFill/>
        </p:spPr>
        <p:txBody>
          <a:bodyPr wrap="square" rtlCol="0">
            <a:spAutoFit/>
          </a:bodyPr>
          <a:lstStyle/>
          <a:p>
            <a:r>
              <a:rPr lang="en-US" sz="6600" b="1" dirty="0">
                <a:solidFill>
                  <a:schemeClr val="bg1"/>
                </a:solidFill>
                <a:latin typeface="Normafixed Tryout" panose="00000409000000000000" pitchFamily="49" charset="0"/>
              </a:rPr>
              <a:t>From Sort &amp; Filter to </a:t>
            </a:r>
            <a:r>
              <a:rPr lang="en-US" sz="6600" b="1" dirty="0">
                <a:solidFill>
                  <a:schemeClr val="bg1"/>
                </a:solidFill>
                <a:latin typeface="Consolas" panose="020B0609020204030204" pitchFamily="49" charset="0"/>
              </a:rPr>
              <a:t>WHERE</a:t>
            </a:r>
            <a:r>
              <a:rPr lang="en-US" sz="6600" b="1" dirty="0">
                <a:solidFill>
                  <a:schemeClr val="bg1"/>
                </a:solidFill>
                <a:latin typeface="Normafixed Tryout" panose="00000409000000000000" pitchFamily="49" charset="0"/>
              </a:rPr>
              <a:t> and </a:t>
            </a:r>
            <a:r>
              <a:rPr lang="en-US" sz="6600" b="1" dirty="0">
                <a:solidFill>
                  <a:schemeClr val="bg1"/>
                </a:solidFill>
                <a:latin typeface="Consolas" panose="020B0609020204030204" pitchFamily="49" charset="0"/>
              </a:rPr>
              <a:t>ORDER BY</a:t>
            </a:r>
          </a:p>
        </p:txBody>
      </p:sp>
    </p:spTree>
    <p:extLst>
      <p:ext uri="{BB962C8B-B14F-4D97-AF65-F5344CB8AC3E}">
        <p14:creationId xmlns:p14="http://schemas.microsoft.com/office/powerpoint/2010/main" val="120466557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47240" y="599163"/>
            <a:ext cx="9873085" cy="769441"/>
          </a:xfrm>
          <a:prstGeom prst="rect">
            <a:avLst/>
          </a:prstGeom>
          <a:noFill/>
        </p:spPr>
        <p:txBody>
          <a:bodyPr wrap="square" rtlCol="0">
            <a:spAutoFit/>
          </a:bodyPr>
          <a:lstStyle/>
          <a:p>
            <a:r>
              <a:rPr lang="en-US" sz="4400" dirty="0">
                <a:solidFill>
                  <a:srgbClr val="707070"/>
                </a:solidFill>
                <a:latin typeface="Aliens &amp; cows" panose="00000500000000000000" pitchFamily="2" charset="0"/>
              </a:rPr>
              <a:t>Demo: </a:t>
            </a:r>
            <a:r>
              <a:rPr lang="en-US" sz="4400" dirty="0">
                <a:solidFill>
                  <a:srgbClr val="707070"/>
                </a:solidFill>
                <a:latin typeface="Consolas" panose="020B0609020204030204" pitchFamily="49" charset="0"/>
              </a:rPr>
              <a:t>sort-filter.xlsx</a:t>
            </a:r>
          </a:p>
        </p:txBody>
      </p:sp>
      <p:pic>
        <p:nvPicPr>
          <p:cNvPr id="15" name="Picture 14" descr="A close up of a sign&#10;&#10;Description automatically generated">
            <a:extLst>
              <a:ext uri="{FF2B5EF4-FFF2-40B4-BE49-F238E27FC236}">
                <a16:creationId xmlns:a16="http://schemas.microsoft.com/office/drawing/2014/main" id="{29761B90-A7DE-4A60-A915-F085BD87CA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spTree>
    <p:extLst>
      <p:ext uri="{BB962C8B-B14F-4D97-AF65-F5344CB8AC3E}">
        <p14:creationId xmlns:p14="http://schemas.microsoft.com/office/powerpoint/2010/main" val="26070820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1447363" cy="923330"/>
          </a:xfrm>
          <a:prstGeom prst="rect">
            <a:avLst/>
          </a:prstGeom>
          <a:noFill/>
        </p:spPr>
        <p:txBody>
          <a:bodyPr wrap="square" rtlCol="0">
            <a:spAutoFit/>
          </a:bodyPr>
          <a:lstStyle/>
          <a:p>
            <a:r>
              <a:rPr lang="en-US" sz="5400" dirty="0">
                <a:latin typeface="Aliens &amp; cows" panose="00000500000000000000" pitchFamily="2" charset="0"/>
              </a:rPr>
              <a:t>The SQL reader’s digest</a:t>
            </a:r>
          </a:p>
        </p:txBody>
      </p:sp>
      <p:pic>
        <p:nvPicPr>
          <p:cNvPr id="5" name="Picture 4" descr="A close up of a sign&#10;&#10;Description automatically generated">
            <a:extLst>
              <a:ext uri="{FF2B5EF4-FFF2-40B4-BE49-F238E27FC236}">
                <a16:creationId xmlns:a16="http://schemas.microsoft.com/office/drawing/2014/main" id="{FD1063B2-28A1-48D5-A065-653DD41E3B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graphicFrame>
        <p:nvGraphicFramePr>
          <p:cNvPr id="7" name="Table 6">
            <a:extLst>
              <a:ext uri="{FF2B5EF4-FFF2-40B4-BE49-F238E27FC236}">
                <a16:creationId xmlns:a16="http://schemas.microsoft.com/office/drawing/2014/main" id="{B23FE3AB-C787-4BC8-883C-29BEB0A8A37F}"/>
              </a:ext>
            </a:extLst>
          </p:cNvPr>
          <p:cNvGraphicFramePr>
            <a:graphicFrameLocks noGrp="1"/>
          </p:cNvGraphicFramePr>
          <p:nvPr>
            <p:extLst>
              <p:ext uri="{D42A27DB-BD31-4B8C-83A1-F6EECF244321}">
                <p14:modId xmlns:p14="http://schemas.microsoft.com/office/powerpoint/2010/main" val="3125812906"/>
              </p:ext>
            </p:extLst>
          </p:nvPr>
        </p:nvGraphicFramePr>
        <p:xfrm>
          <a:off x="337532" y="1353416"/>
          <a:ext cx="10553755" cy="4450827"/>
        </p:xfrm>
        <a:graphic>
          <a:graphicData uri="http://schemas.openxmlformats.org/drawingml/2006/table">
            <a:tbl>
              <a:tblPr/>
              <a:tblGrid>
                <a:gridCol w="2529849">
                  <a:extLst>
                    <a:ext uri="{9D8B030D-6E8A-4147-A177-3AD203B41FA5}">
                      <a16:colId xmlns:a16="http://schemas.microsoft.com/office/drawing/2014/main" val="2629133829"/>
                    </a:ext>
                  </a:extLst>
                </a:gridCol>
                <a:gridCol w="8023906">
                  <a:extLst>
                    <a:ext uri="{9D8B030D-6E8A-4147-A177-3AD203B41FA5}">
                      <a16:colId xmlns:a16="http://schemas.microsoft.com/office/drawing/2014/main" val="985116657"/>
                    </a:ext>
                  </a:extLst>
                </a:gridCol>
              </a:tblGrid>
              <a:tr h="595385">
                <a:tc>
                  <a:txBody>
                    <a:bodyPr/>
                    <a:lstStyle/>
                    <a:p>
                      <a:pPr algn="l" fontAlgn="b"/>
                      <a:r>
                        <a:rPr lang="en-US" sz="2800" b="1" i="0" u="none" strike="noStrike" dirty="0">
                          <a:solidFill>
                            <a:schemeClr val="bg1">
                              <a:lumMod val="95000"/>
                            </a:schemeClr>
                          </a:solidFill>
                          <a:effectLst/>
                          <a:latin typeface="Pragmatica" panose="020B0403040502020204" pitchFamily="34" charset="0"/>
                        </a:rPr>
                        <a:t>Term</a:t>
                      </a:r>
                    </a:p>
                  </a:txBody>
                  <a:tcPr marL="7620" marR="7620" marT="7620" marB="0" anchor="b">
                    <a:lnL>
                      <a:noFill/>
                    </a:lnL>
                    <a:lnR>
                      <a:noFill/>
                    </a:lnR>
                    <a:lnT>
                      <a:noFill/>
                    </a:lnT>
                    <a:lnB>
                      <a:noFill/>
                    </a:lnB>
                    <a:solidFill>
                      <a:srgbClr val="CF3338"/>
                    </a:solidFill>
                  </a:tcPr>
                </a:tc>
                <a:tc>
                  <a:txBody>
                    <a:bodyPr/>
                    <a:lstStyle/>
                    <a:p>
                      <a:pPr algn="l" fontAlgn="b"/>
                      <a:r>
                        <a:rPr lang="en-US" sz="2800" b="1" i="0" u="none" strike="noStrike" dirty="0">
                          <a:solidFill>
                            <a:schemeClr val="bg1">
                              <a:lumMod val="95000"/>
                            </a:schemeClr>
                          </a:solidFill>
                          <a:effectLst/>
                          <a:latin typeface="Pragmatica" panose="020B0403040502020204" pitchFamily="34" charset="0"/>
                        </a:rPr>
                        <a:t>What it does</a:t>
                      </a:r>
                    </a:p>
                  </a:txBody>
                  <a:tcPr marL="7620" marR="7620" marT="7620" marB="0" anchor="b">
                    <a:lnL>
                      <a:noFill/>
                    </a:lnL>
                    <a:lnR>
                      <a:noFill/>
                    </a:lnR>
                    <a:lnT>
                      <a:noFill/>
                    </a:lnT>
                    <a:lnB>
                      <a:noFill/>
                    </a:lnB>
                    <a:solidFill>
                      <a:srgbClr val="CF3338"/>
                    </a:solidFill>
                  </a:tcPr>
                </a:tc>
                <a:extLst>
                  <a:ext uri="{0D108BD9-81ED-4DB2-BD59-A6C34878D82A}">
                    <a16:rowId xmlns:a16="http://schemas.microsoft.com/office/drawing/2014/main" val="287320149"/>
                  </a:ext>
                </a:extLst>
              </a:tr>
              <a:tr h="549586">
                <a:tc>
                  <a:txBody>
                    <a:bodyPr/>
                    <a:lstStyle/>
                    <a:p>
                      <a:pPr algn="l" fontAlgn="b"/>
                      <a:r>
                        <a:rPr lang="en-US" sz="2800" b="1" i="0" u="sng" strike="noStrike" dirty="0">
                          <a:solidFill>
                            <a:srgbClr val="CF3338"/>
                          </a:solidFill>
                          <a:effectLst/>
                          <a:latin typeface="Consolas" panose="020B0609020204030204" pitchFamily="49" charset="0"/>
                        </a:rPr>
                        <a:t>SELECT</a:t>
                      </a:r>
                    </a:p>
                  </a:txBody>
                  <a:tcPr marL="7620" marR="7620" marT="7620" marB="0" anchor="b">
                    <a:lnL>
                      <a:noFill/>
                    </a:lnL>
                    <a:lnR>
                      <a:noFill/>
                    </a:lnR>
                    <a:lnT>
                      <a:noFill/>
                    </a:lnT>
                    <a:lnB>
                      <a:noFill/>
                    </a:lnB>
                    <a:solidFill>
                      <a:srgbClr val="D9D9D9"/>
                    </a:solidFill>
                  </a:tcPr>
                </a:tc>
                <a:tc>
                  <a:txBody>
                    <a:bodyPr/>
                    <a:lstStyle/>
                    <a:p>
                      <a:pPr algn="l" fontAlgn="b"/>
                      <a:r>
                        <a:rPr lang="en-US" sz="2800" b="1" i="0" u="sng" strike="noStrike" dirty="0">
                          <a:solidFill>
                            <a:srgbClr val="CF3338"/>
                          </a:solidFill>
                          <a:effectLst/>
                          <a:latin typeface="Pragmatica" panose="020B0403040502020204" pitchFamily="34" charset="0"/>
                        </a:rPr>
                        <a:t>Which fields to look for</a:t>
                      </a:r>
                    </a:p>
                  </a:txBody>
                  <a:tcPr marL="7620" marR="7620" marT="7620" marB="0" anchor="b">
                    <a:lnL>
                      <a:noFill/>
                    </a:lnL>
                    <a:lnR>
                      <a:noFill/>
                    </a:lnR>
                    <a:lnT>
                      <a:noFill/>
                    </a:lnT>
                    <a:lnB>
                      <a:noFill/>
                    </a:lnB>
                    <a:solidFill>
                      <a:srgbClr val="D9D9D9"/>
                    </a:solidFill>
                  </a:tcPr>
                </a:tc>
                <a:extLst>
                  <a:ext uri="{0D108BD9-81ED-4DB2-BD59-A6C34878D82A}">
                    <a16:rowId xmlns:a16="http://schemas.microsoft.com/office/drawing/2014/main" val="3568129098"/>
                  </a:ext>
                </a:extLst>
              </a:tr>
              <a:tr h="550976">
                <a:tc>
                  <a:txBody>
                    <a:bodyPr/>
                    <a:lstStyle/>
                    <a:p>
                      <a:pPr algn="l" fontAlgn="b"/>
                      <a:r>
                        <a:rPr lang="en-US" sz="2800" b="1" i="0" u="sng" strike="noStrike" dirty="0">
                          <a:solidFill>
                            <a:srgbClr val="CF3338"/>
                          </a:solidFill>
                          <a:effectLst/>
                          <a:latin typeface="Consolas" panose="020B0609020204030204" pitchFamily="49" charset="0"/>
                        </a:rPr>
                        <a:t>FROM</a:t>
                      </a:r>
                    </a:p>
                  </a:txBody>
                  <a:tcPr marL="7620" marR="7620" marT="7620" marB="0" anchor="b">
                    <a:lnL>
                      <a:noFill/>
                    </a:lnL>
                    <a:lnR>
                      <a:noFill/>
                    </a:lnR>
                    <a:lnT>
                      <a:noFill/>
                    </a:lnT>
                    <a:lnB>
                      <a:noFill/>
                    </a:lnB>
                  </a:tcPr>
                </a:tc>
                <a:tc>
                  <a:txBody>
                    <a:bodyPr/>
                    <a:lstStyle/>
                    <a:p>
                      <a:pPr algn="l" fontAlgn="b"/>
                      <a:r>
                        <a:rPr lang="en-US" sz="2800" b="1" i="0" u="sng" strike="noStrike" dirty="0">
                          <a:solidFill>
                            <a:srgbClr val="CF3338"/>
                          </a:solidFill>
                          <a:effectLst/>
                          <a:latin typeface="Pragmatica" panose="020B0403040502020204" pitchFamily="34" charset="0"/>
                        </a:rPr>
                        <a:t>Where to look for those fields</a:t>
                      </a:r>
                    </a:p>
                  </a:txBody>
                  <a:tcPr marL="7620" marR="7620" marT="7620" marB="0" anchor="b">
                    <a:lnL>
                      <a:noFill/>
                    </a:lnL>
                    <a:lnR>
                      <a:noFill/>
                    </a:lnR>
                    <a:lnT>
                      <a:noFill/>
                    </a:lnT>
                    <a:lnB>
                      <a:noFill/>
                    </a:lnB>
                  </a:tcPr>
                </a:tc>
                <a:extLst>
                  <a:ext uri="{0D108BD9-81ED-4DB2-BD59-A6C34878D82A}">
                    <a16:rowId xmlns:a16="http://schemas.microsoft.com/office/drawing/2014/main" val="2916523719"/>
                  </a:ext>
                </a:extLst>
              </a:tr>
              <a:tr h="550976">
                <a:tc>
                  <a:txBody>
                    <a:bodyPr/>
                    <a:lstStyle/>
                    <a:p>
                      <a:pPr algn="l" fontAlgn="b"/>
                      <a:r>
                        <a:rPr lang="en-US" sz="2800" b="1" i="0" u="sng" strike="noStrike" dirty="0">
                          <a:solidFill>
                            <a:srgbClr val="CF3338"/>
                          </a:solidFill>
                          <a:effectLst/>
                          <a:latin typeface="Consolas" panose="020B0609020204030204" pitchFamily="49" charset="0"/>
                        </a:rPr>
                        <a:t>WHERE</a:t>
                      </a:r>
                    </a:p>
                  </a:txBody>
                  <a:tcPr marL="7620" marR="7620" marT="7620" marB="0" anchor="b">
                    <a:lnL>
                      <a:noFill/>
                    </a:lnL>
                    <a:lnR>
                      <a:noFill/>
                    </a:lnR>
                    <a:lnT>
                      <a:noFill/>
                    </a:lnT>
                    <a:lnB>
                      <a:noFill/>
                    </a:lnB>
                    <a:solidFill>
                      <a:srgbClr val="D9D9D9"/>
                    </a:solidFill>
                  </a:tcPr>
                </a:tc>
                <a:tc>
                  <a:txBody>
                    <a:bodyPr/>
                    <a:lstStyle/>
                    <a:p>
                      <a:pPr algn="l" fontAlgn="b"/>
                      <a:r>
                        <a:rPr lang="en-US" sz="2800" b="1" i="0" u="sng" strike="noStrike" dirty="0">
                          <a:solidFill>
                            <a:srgbClr val="CF3338"/>
                          </a:solidFill>
                          <a:effectLst/>
                          <a:latin typeface="Pragmatica" panose="020B0403040502020204" pitchFamily="34" charset="0"/>
                        </a:rPr>
                        <a:t>What criteria those records should meet</a:t>
                      </a:r>
                    </a:p>
                  </a:txBody>
                  <a:tcPr marL="7620" marR="7620" marT="7620" marB="0" anchor="b">
                    <a:lnL>
                      <a:noFill/>
                    </a:lnL>
                    <a:lnR>
                      <a:noFill/>
                    </a:lnR>
                    <a:lnT>
                      <a:noFill/>
                    </a:lnT>
                    <a:lnB>
                      <a:noFill/>
                    </a:lnB>
                    <a:solidFill>
                      <a:srgbClr val="D9D9D9"/>
                    </a:solidFill>
                  </a:tcPr>
                </a:tc>
                <a:extLst>
                  <a:ext uri="{0D108BD9-81ED-4DB2-BD59-A6C34878D82A}">
                    <a16:rowId xmlns:a16="http://schemas.microsoft.com/office/drawing/2014/main" val="1604127386"/>
                  </a:ext>
                </a:extLst>
              </a:tr>
              <a:tr h="550976">
                <a:tc>
                  <a:txBody>
                    <a:bodyPr/>
                    <a:lstStyle/>
                    <a:p>
                      <a:pPr algn="l" fontAlgn="b"/>
                      <a:r>
                        <a:rPr lang="en-US" sz="2800" b="0" i="0" u="none" strike="noStrike" dirty="0">
                          <a:solidFill>
                            <a:srgbClr val="CF3338"/>
                          </a:solidFill>
                          <a:effectLst/>
                          <a:latin typeface="Consolas" panose="020B0609020204030204" pitchFamily="49" charset="0"/>
                        </a:rPr>
                        <a:t>GROUP BY</a:t>
                      </a:r>
                    </a:p>
                  </a:txBody>
                  <a:tcPr marL="7620" marR="7620" marT="7620" marB="0" anchor="b">
                    <a:lnL>
                      <a:noFill/>
                    </a:lnL>
                    <a:lnR>
                      <a:noFill/>
                    </a:lnR>
                    <a:lnT>
                      <a:noFill/>
                    </a:lnT>
                    <a:lnB>
                      <a:noFill/>
                    </a:lnB>
                    <a:solidFill>
                      <a:schemeClr val="bg1">
                        <a:lumMod val="95000"/>
                      </a:schemeClr>
                    </a:solidFill>
                  </a:tcPr>
                </a:tc>
                <a:tc>
                  <a:txBody>
                    <a:bodyPr/>
                    <a:lstStyle/>
                    <a:p>
                      <a:pPr algn="l" fontAlgn="b"/>
                      <a:r>
                        <a:rPr lang="en-US" sz="2800" b="0" i="0" u="none" strike="noStrike" dirty="0">
                          <a:solidFill>
                            <a:srgbClr val="CF3338"/>
                          </a:solidFill>
                          <a:effectLst/>
                          <a:latin typeface="Pragmatica" panose="020B0403040502020204" pitchFamily="34" charset="0"/>
                        </a:rPr>
                        <a:t>How to aggregate the results</a:t>
                      </a:r>
                    </a:p>
                  </a:txBody>
                  <a:tcPr marL="7620" marR="7620" marT="7620" marB="0" anchor="b">
                    <a:lnL>
                      <a:noFill/>
                    </a:lnL>
                    <a:lnR>
                      <a:noFill/>
                    </a:lnR>
                    <a:lnT>
                      <a:noFill/>
                    </a:lnT>
                    <a:lnB>
                      <a:noFill/>
                    </a:lnB>
                    <a:solidFill>
                      <a:schemeClr val="bg1">
                        <a:lumMod val="95000"/>
                      </a:schemeClr>
                    </a:solidFill>
                  </a:tcPr>
                </a:tc>
                <a:extLst>
                  <a:ext uri="{0D108BD9-81ED-4DB2-BD59-A6C34878D82A}">
                    <a16:rowId xmlns:a16="http://schemas.microsoft.com/office/drawing/2014/main" val="2066134952"/>
                  </a:ext>
                </a:extLst>
              </a:tr>
              <a:tr h="550976">
                <a:tc>
                  <a:txBody>
                    <a:bodyPr/>
                    <a:lstStyle/>
                    <a:p>
                      <a:pPr algn="l" fontAlgn="b"/>
                      <a:r>
                        <a:rPr lang="en-US" sz="2800" b="0" i="0" u="none" strike="noStrike" dirty="0">
                          <a:solidFill>
                            <a:srgbClr val="CF3338"/>
                          </a:solidFill>
                          <a:effectLst/>
                          <a:latin typeface="Consolas" panose="020B0609020204030204" pitchFamily="49" charset="0"/>
                        </a:rPr>
                        <a:t>HAVING</a:t>
                      </a:r>
                    </a:p>
                  </a:txBody>
                  <a:tcPr marL="7620" marR="7620" marT="7620" marB="0" anchor="b">
                    <a:lnL>
                      <a:noFill/>
                    </a:lnL>
                    <a:lnR>
                      <a:noFill/>
                    </a:lnR>
                    <a:lnT>
                      <a:noFill/>
                    </a:lnT>
                    <a:lnB>
                      <a:noFill/>
                    </a:lnB>
                    <a:solidFill>
                      <a:srgbClr val="D9D9D9"/>
                    </a:solidFill>
                  </a:tcPr>
                </a:tc>
                <a:tc>
                  <a:txBody>
                    <a:bodyPr/>
                    <a:lstStyle/>
                    <a:p>
                      <a:pPr algn="l" fontAlgn="b"/>
                      <a:r>
                        <a:rPr lang="en-US" sz="2800" b="0" i="0" u="none" strike="noStrike" dirty="0">
                          <a:solidFill>
                            <a:srgbClr val="CF3338"/>
                          </a:solidFill>
                          <a:effectLst/>
                          <a:latin typeface="Pragmatica" panose="020B0403040502020204" pitchFamily="34" charset="0"/>
                        </a:rPr>
                        <a:t>What criteria the aggregated results should meet</a:t>
                      </a:r>
                    </a:p>
                  </a:txBody>
                  <a:tcPr marL="7620" marR="7620" marT="7620" marB="0" anchor="b">
                    <a:lnL>
                      <a:noFill/>
                    </a:lnL>
                    <a:lnR>
                      <a:noFill/>
                    </a:lnR>
                    <a:lnT>
                      <a:noFill/>
                    </a:lnT>
                    <a:lnB>
                      <a:noFill/>
                    </a:lnB>
                    <a:solidFill>
                      <a:srgbClr val="D9D9D9"/>
                    </a:solidFill>
                  </a:tcPr>
                </a:tc>
                <a:extLst>
                  <a:ext uri="{0D108BD9-81ED-4DB2-BD59-A6C34878D82A}">
                    <a16:rowId xmlns:a16="http://schemas.microsoft.com/office/drawing/2014/main" val="1210883232"/>
                  </a:ext>
                </a:extLst>
              </a:tr>
              <a:tr h="550976">
                <a:tc>
                  <a:txBody>
                    <a:bodyPr/>
                    <a:lstStyle/>
                    <a:p>
                      <a:pPr algn="l" fontAlgn="b"/>
                      <a:r>
                        <a:rPr lang="en-US" sz="2800" b="1" i="0" u="sng" strike="noStrike" dirty="0">
                          <a:solidFill>
                            <a:srgbClr val="CF3338"/>
                          </a:solidFill>
                          <a:effectLst/>
                          <a:latin typeface="Consolas" panose="020B0609020204030204" pitchFamily="49" charset="0"/>
                        </a:rPr>
                        <a:t>ORDER BY</a:t>
                      </a:r>
                    </a:p>
                  </a:txBody>
                  <a:tcPr marL="7620" marR="7620" marT="7620" marB="0" anchor="b">
                    <a:lnL>
                      <a:noFill/>
                    </a:lnL>
                    <a:lnR>
                      <a:noFill/>
                    </a:lnR>
                    <a:lnT>
                      <a:noFill/>
                    </a:lnT>
                    <a:lnB>
                      <a:noFill/>
                    </a:lnB>
                    <a:solidFill>
                      <a:schemeClr val="bg1">
                        <a:lumMod val="95000"/>
                      </a:schemeClr>
                    </a:solidFill>
                  </a:tcPr>
                </a:tc>
                <a:tc>
                  <a:txBody>
                    <a:bodyPr/>
                    <a:lstStyle/>
                    <a:p>
                      <a:pPr algn="l" fontAlgn="b"/>
                      <a:r>
                        <a:rPr lang="en-US" sz="2800" b="1" i="0" u="sng" strike="noStrike" dirty="0">
                          <a:solidFill>
                            <a:srgbClr val="CF3338"/>
                          </a:solidFill>
                          <a:effectLst/>
                          <a:latin typeface="Pragmatica" panose="020B0403040502020204" pitchFamily="34" charset="0"/>
                        </a:rPr>
                        <a:t>How to sort the results</a:t>
                      </a:r>
                    </a:p>
                  </a:txBody>
                  <a:tcPr marL="7620" marR="7620" marT="7620" marB="0" anchor="b">
                    <a:lnL>
                      <a:noFill/>
                    </a:lnL>
                    <a:lnR>
                      <a:noFill/>
                    </a:lnR>
                    <a:lnT>
                      <a:noFill/>
                    </a:lnT>
                    <a:lnB>
                      <a:noFill/>
                    </a:lnB>
                    <a:solidFill>
                      <a:schemeClr val="bg1">
                        <a:lumMod val="95000"/>
                      </a:schemeClr>
                    </a:solidFill>
                  </a:tcPr>
                </a:tc>
                <a:extLst>
                  <a:ext uri="{0D108BD9-81ED-4DB2-BD59-A6C34878D82A}">
                    <a16:rowId xmlns:a16="http://schemas.microsoft.com/office/drawing/2014/main" val="1353601096"/>
                  </a:ext>
                </a:extLst>
              </a:tr>
              <a:tr h="550976">
                <a:tc>
                  <a:txBody>
                    <a:bodyPr/>
                    <a:lstStyle/>
                    <a:p>
                      <a:pPr algn="l" fontAlgn="b"/>
                      <a:r>
                        <a:rPr lang="en-US" sz="2800" b="1" i="0" u="sng" strike="noStrike" dirty="0">
                          <a:solidFill>
                            <a:srgbClr val="CF3338"/>
                          </a:solidFill>
                          <a:effectLst/>
                          <a:latin typeface="Consolas" panose="020B0609020204030204" pitchFamily="49" charset="0"/>
                        </a:rPr>
                        <a:t>LIMIT</a:t>
                      </a:r>
                    </a:p>
                  </a:txBody>
                  <a:tcPr marL="7620" marR="7620" marT="7620" marB="0" anchor="b">
                    <a:lnL>
                      <a:noFill/>
                    </a:lnL>
                    <a:lnR>
                      <a:noFill/>
                    </a:lnR>
                    <a:lnT>
                      <a:noFill/>
                    </a:lnT>
                    <a:lnB>
                      <a:noFill/>
                    </a:lnB>
                    <a:solidFill>
                      <a:schemeClr val="bg1">
                        <a:lumMod val="85000"/>
                      </a:schemeClr>
                    </a:solidFill>
                  </a:tcPr>
                </a:tc>
                <a:tc>
                  <a:txBody>
                    <a:bodyPr/>
                    <a:lstStyle/>
                    <a:p>
                      <a:pPr algn="l" fontAlgn="b"/>
                      <a:r>
                        <a:rPr lang="en-US" sz="2800" b="1" i="0" u="sng" strike="noStrike" dirty="0">
                          <a:solidFill>
                            <a:srgbClr val="CF3338"/>
                          </a:solidFill>
                          <a:effectLst/>
                          <a:latin typeface="Pragmatica" panose="020B0403040502020204" pitchFamily="34" charset="0"/>
                        </a:rPr>
                        <a:t>How many records to limit results to </a:t>
                      </a:r>
                    </a:p>
                  </a:txBody>
                  <a:tcPr marL="7620" marR="7620" marT="7620" marB="0" anchor="b">
                    <a:lnL>
                      <a:noFill/>
                    </a:lnL>
                    <a:lnR>
                      <a:noFill/>
                    </a:lnR>
                    <a:lnT>
                      <a:noFill/>
                    </a:lnT>
                    <a:lnB>
                      <a:noFill/>
                    </a:lnB>
                    <a:solidFill>
                      <a:schemeClr val="bg1">
                        <a:lumMod val="85000"/>
                      </a:schemeClr>
                    </a:solidFill>
                  </a:tcPr>
                </a:tc>
                <a:extLst>
                  <a:ext uri="{0D108BD9-81ED-4DB2-BD59-A6C34878D82A}">
                    <a16:rowId xmlns:a16="http://schemas.microsoft.com/office/drawing/2014/main" val="1160564545"/>
                  </a:ext>
                </a:extLst>
              </a:tr>
            </a:tbl>
          </a:graphicData>
        </a:graphic>
      </p:graphicFrame>
    </p:spTree>
    <p:extLst>
      <p:ext uri="{BB962C8B-B14F-4D97-AF65-F5344CB8AC3E}">
        <p14:creationId xmlns:p14="http://schemas.microsoft.com/office/powerpoint/2010/main" val="349921827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1447363" cy="923330"/>
          </a:xfrm>
          <a:prstGeom prst="rect">
            <a:avLst/>
          </a:prstGeom>
          <a:noFill/>
        </p:spPr>
        <p:txBody>
          <a:bodyPr wrap="square" rtlCol="0">
            <a:spAutoFit/>
          </a:bodyPr>
          <a:lstStyle/>
          <a:p>
            <a:r>
              <a:rPr lang="en-US" sz="5400" dirty="0">
                <a:latin typeface="Consolas" panose="020B0609020204030204" pitchFamily="49" charset="0"/>
              </a:rPr>
              <a:t>WHERE</a:t>
            </a:r>
            <a:r>
              <a:rPr lang="en-US" sz="5400" dirty="0">
                <a:latin typeface="Aliens &amp; cows" panose="00000500000000000000" pitchFamily="2" charset="0"/>
              </a:rPr>
              <a:t>: Comparison operators</a:t>
            </a:r>
          </a:p>
        </p:txBody>
      </p:sp>
      <p:pic>
        <p:nvPicPr>
          <p:cNvPr id="5" name="Picture 4" descr="A close up of a sign&#10;&#10;Description automatically generated">
            <a:extLst>
              <a:ext uri="{FF2B5EF4-FFF2-40B4-BE49-F238E27FC236}">
                <a16:creationId xmlns:a16="http://schemas.microsoft.com/office/drawing/2014/main" id="{FD1063B2-28A1-48D5-A065-653DD41E3B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graphicFrame>
        <p:nvGraphicFramePr>
          <p:cNvPr id="7" name="Table 6">
            <a:extLst>
              <a:ext uri="{FF2B5EF4-FFF2-40B4-BE49-F238E27FC236}">
                <a16:creationId xmlns:a16="http://schemas.microsoft.com/office/drawing/2014/main" id="{B23FE3AB-C787-4BC8-883C-29BEB0A8A37F}"/>
              </a:ext>
            </a:extLst>
          </p:cNvPr>
          <p:cNvGraphicFramePr>
            <a:graphicFrameLocks noGrp="1"/>
          </p:cNvGraphicFramePr>
          <p:nvPr>
            <p:extLst>
              <p:ext uri="{D42A27DB-BD31-4B8C-83A1-F6EECF244321}">
                <p14:modId xmlns:p14="http://schemas.microsoft.com/office/powerpoint/2010/main" val="3588244987"/>
              </p:ext>
            </p:extLst>
          </p:nvPr>
        </p:nvGraphicFramePr>
        <p:xfrm>
          <a:off x="337532" y="1353416"/>
          <a:ext cx="10553755" cy="3899851"/>
        </p:xfrm>
        <a:graphic>
          <a:graphicData uri="http://schemas.openxmlformats.org/drawingml/2006/table">
            <a:tbl>
              <a:tblPr/>
              <a:tblGrid>
                <a:gridCol w="2529849">
                  <a:extLst>
                    <a:ext uri="{9D8B030D-6E8A-4147-A177-3AD203B41FA5}">
                      <a16:colId xmlns:a16="http://schemas.microsoft.com/office/drawing/2014/main" val="2629133829"/>
                    </a:ext>
                  </a:extLst>
                </a:gridCol>
                <a:gridCol w="8023906">
                  <a:extLst>
                    <a:ext uri="{9D8B030D-6E8A-4147-A177-3AD203B41FA5}">
                      <a16:colId xmlns:a16="http://schemas.microsoft.com/office/drawing/2014/main" val="985116657"/>
                    </a:ext>
                  </a:extLst>
                </a:gridCol>
              </a:tblGrid>
              <a:tr h="595385">
                <a:tc>
                  <a:txBody>
                    <a:bodyPr/>
                    <a:lstStyle/>
                    <a:p>
                      <a:pPr algn="l" fontAlgn="b"/>
                      <a:r>
                        <a:rPr lang="en-US" sz="2800" b="1" i="0" u="none" strike="noStrike" dirty="0">
                          <a:solidFill>
                            <a:schemeClr val="bg1">
                              <a:lumMod val="95000"/>
                            </a:schemeClr>
                          </a:solidFill>
                          <a:effectLst/>
                          <a:latin typeface="Pragmatica" panose="020B0403040502020204" pitchFamily="34" charset="0"/>
                        </a:rPr>
                        <a:t>Operator</a:t>
                      </a:r>
                    </a:p>
                  </a:txBody>
                  <a:tcPr marL="7620" marR="7620" marT="7620" marB="0" anchor="b">
                    <a:lnL>
                      <a:noFill/>
                    </a:lnL>
                    <a:lnR>
                      <a:noFill/>
                    </a:lnR>
                    <a:lnT>
                      <a:noFill/>
                    </a:lnT>
                    <a:lnB>
                      <a:noFill/>
                    </a:lnB>
                    <a:solidFill>
                      <a:srgbClr val="CF3338"/>
                    </a:solidFill>
                  </a:tcPr>
                </a:tc>
                <a:tc>
                  <a:txBody>
                    <a:bodyPr/>
                    <a:lstStyle/>
                    <a:p>
                      <a:pPr algn="l" fontAlgn="b"/>
                      <a:r>
                        <a:rPr lang="en-US" sz="2800" b="1" i="0" u="none" strike="noStrike" dirty="0">
                          <a:solidFill>
                            <a:schemeClr val="bg1">
                              <a:lumMod val="95000"/>
                            </a:schemeClr>
                          </a:solidFill>
                          <a:effectLst/>
                          <a:latin typeface="Pragmatica" panose="020B0403040502020204" pitchFamily="34" charset="0"/>
                        </a:rPr>
                        <a:t>Description</a:t>
                      </a:r>
                    </a:p>
                  </a:txBody>
                  <a:tcPr marL="7620" marR="7620" marT="7620" marB="0" anchor="b">
                    <a:lnL>
                      <a:noFill/>
                    </a:lnL>
                    <a:lnR>
                      <a:noFill/>
                    </a:lnR>
                    <a:lnT>
                      <a:noFill/>
                    </a:lnT>
                    <a:lnB>
                      <a:noFill/>
                    </a:lnB>
                    <a:solidFill>
                      <a:srgbClr val="CF3338"/>
                    </a:solidFill>
                  </a:tcPr>
                </a:tc>
                <a:extLst>
                  <a:ext uri="{0D108BD9-81ED-4DB2-BD59-A6C34878D82A}">
                    <a16:rowId xmlns:a16="http://schemas.microsoft.com/office/drawing/2014/main" val="287320149"/>
                  </a:ext>
                </a:extLst>
              </a:tr>
              <a:tr h="549586">
                <a:tc>
                  <a:txBody>
                    <a:bodyPr/>
                    <a:lstStyle/>
                    <a:p>
                      <a:pPr algn="l" fontAlgn="b"/>
                      <a:r>
                        <a:rPr lang="en-US" sz="2800" b="0" i="0" u="none" strike="noStrike" dirty="0">
                          <a:solidFill>
                            <a:srgbClr val="CF3338"/>
                          </a:solidFill>
                          <a:effectLst/>
                          <a:latin typeface="Consolas" panose="020B0609020204030204" pitchFamily="49" charset="0"/>
                        </a:rPr>
                        <a:t>=</a:t>
                      </a:r>
                    </a:p>
                  </a:txBody>
                  <a:tcPr marL="7620" marR="7620" marT="7620" marB="0" anchor="b">
                    <a:lnL>
                      <a:noFill/>
                    </a:lnL>
                    <a:lnR>
                      <a:noFill/>
                    </a:lnR>
                    <a:lnT>
                      <a:noFill/>
                    </a:lnT>
                    <a:lnB>
                      <a:noFill/>
                    </a:lnB>
                    <a:solidFill>
                      <a:srgbClr val="D9D9D9"/>
                    </a:solidFill>
                  </a:tcPr>
                </a:tc>
                <a:tc>
                  <a:txBody>
                    <a:bodyPr/>
                    <a:lstStyle/>
                    <a:p>
                      <a:pPr algn="l" fontAlgn="b"/>
                      <a:r>
                        <a:rPr lang="en-US" sz="2800" b="0" i="0" u="none" strike="noStrike" dirty="0">
                          <a:solidFill>
                            <a:srgbClr val="CF3338"/>
                          </a:solidFill>
                          <a:effectLst/>
                          <a:latin typeface="Pragmatica" panose="020B0403040502020204" pitchFamily="34" charset="0"/>
                        </a:rPr>
                        <a:t>Equal to</a:t>
                      </a:r>
                    </a:p>
                  </a:txBody>
                  <a:tcPr marL="7620" marR="7620" marT="7620" marB="0" anchor="b">
                    <a:lnL>
                      <a:noFill/>
                    </a:lnL>
                    <a:lnR>
                      <a:noFill/>
                    </a:lnR>
                    <a:lnT>
                      <a:noFill/>
                    </a:lnT>
                    <a:lnB>
                      <a:noFill/>
                    </a:lnB>
                    <a:solidFill>
                      <a:srgbClr val="D9D9D9"/>
                    </a:solidFill>
                  </a:tcPr>
                </a:tc>
                <a:extLst>
                  <a:ext uri="{0D108BD9-81ED-4DB2-BD59-A6C34878D82A}">
                    <a16:rowId xmlns:a16="http://schemas.microsoft.com/office/drawing/2014/main" val="3568129098"/>
                  </a:ext>
                </a:extLst>
              </a:tr>
              <a:tr h="550976">
                <a:tc>
                  <a:txBody>
                    <a:bodyPr/>
                    <a:lstStyle/>
                    <a:p>
                      <a:pPr algn="l" fontAlgn="b"/>
                      <a:r>
                        <a:rPr lang="en-US" sz="2800" b="0" i="0" u="none" strike="noStrike" dirty="0">
                          <a:solidFill>
                            <a:srgbClr val="CF3338"/>
                          </a:solidFill>
                          <a:effectLst/>
                          <a:latin typeface="Consolas" panose="020B0609020204030204" pitchFamily="49" charset="0"/>
                        </a:rPr>
                        <a:t>&lt;&gt;, !=</a:t>
                      </a:r>
                    </a:p>
                  </a:txBody>
                  <a:tcPr marL="7620" marR="7620" marT="7620" marB="0" anchor="b">
                    <a:lnL>
                      <a:noFill/>
                    </a:lnL>
                    <a:lnR>
                      <a:noFill/>
                    </a:lnR>
                    <a:lnT>
                      <a:noFill/>
                    </a:lnT>
                    <a:lnB>
                      <a:noFill/>
                    </a:lnB>
                  </a:tcPr>
                </a:tc>
                <a:tc>
                  <a:txBody>
                    <a:bodyPr/>
                    <a:lstStyle/>
                    <a:p>
                      <a:pPr algn="l" fontAlgn="b"/>
                      <a:r>
                        <a:rPr lang="en-US" sz="2800" b="0" i="0" u="none" strike="noStrike" dirty="0">
                          <a:solidFill>
                            <a:srgbClr val="CF3338"/>
                          </a:solidFill>
                          <a:effectLst/>
                          <a:latin typeface="Pragmatica" panose="020B0403040502020204" pitchFamily="34" charset="0"/>
                        </a:rPr>
                        <a:t>Not equal to</a:t>
                      </a:r>
                    </a:p>
                  </a:txBody>
                  <a:tcPr marL="7620" marR="7620" marT="7620" marB="0" anchor="b">
                    <a:lnL>
                      <a:noFill/>
                    </a:lnL>
                    <a:lnR>
                      <a:noFill/>
                    </a:lnR>
                    <a:lnT>
                      <a:noFill/>
                    </a:lnT>
                    <a:lnB>
                      <a:noFill/>
                    </a:lnB>
                  </a:tcPr>
                </a:tc>
                <a:extLst>
                  <a:ext uri="{0D108BD9-81ED-4DB2-BD59-A6C34878D82A}">
                    <a16:rowId xmlns:a16="http://schemas.microsoft.com/office/drawing/2014/main" val="2916523719"/>
                  </a:ext>
                </a:extLst>
              </a:tr>
              <a:tr h="550976">
                <a:tc>
                  <a:txBody>
                    <a:bodyPr/>
                    <a:lstStyle/>
                    <a:p>
                      <a:pPr algn="l" fontAlgn="b"/>
                      <a:r>
                        <a:rPr lang="en-US" sz="2800" b="0" i="0" u="none" strike="noStrike" dirty="0">
                          <a:solidFill>
                            <a:srgbClr val="CF3338"/>
                          </a:solidFill>
                          <a:effectLst/>
                          <a:latin typeface="Consolas" panose="020B0609020204030204" pitchFamily="49" charset="0"/>
                        </a:rPr>
                        <a:t>&gt;</a:t>
                      </a:r>
                    </a:p>
                  </a:txBody>
                  <a:tcPr marL="7620" marR="7620" marT="7620" marB="0" anchor="b">
                    <a:lnL>
                      <a:noFill/>
                    </a:lnL>
                    <a:lnR>
                      <a:noFill/>
                    </a:lnR>
                    <a:lnT>
                      <a:noFill/>
                    </a:lnT>
                    <a:lnB>
                      <a:noFill/>
                    </a:lnB>
                    <a:solidFill>
                      <a:srgbClr val="D9D9D9"/>
                    </a:solidFill>
                  </a:tcPr>
                </a:tc>
                <a:tc>
                  <a:txBody>
                    <a:bodyPr/>
                    <a:lstStyle/>
                    <a:p>
                      <a:pPr algn="l" fontAlgn="b"/>
                      <a:r>
                        <a:rPr lang="en-US" sz="2800" b="0" i="0" u="none" strike="noStrike" dirty="0">
                          <a:solidFill>
                            <a:srgbClr val="CF3338"/>
                          </a:solidFill>
                          <a:effectLst/>
                          <a:latin typeface="Pragmatica" panose="020B0403040502020204" pitchFamily="34" charset="0"/>
                        </a:rPr>
                        <a:t>Greater than</a:t>
                      </a:r>
                    </a:p>
                  </a:txBody>
                  <a:tcPr marL="7620" marR="7620" marT="7620" marB="0" anchor="b">
                    <a:lnL>
                      <a:noFill/>
                    </a:lnL>
                    <a:lnR>
                      <a:noFill/>
                    </a:lnR>
                    <a:lnT>
                      <a:noFill/>
                    </a:lnT>
                    <a:lnB>
                      <a:noFill/>
                    </a:lnB>
                    <a:solidFill>
                      <a:srgbClr val="D9D9D9"/>
                    </a:solidFill>
                  </a:tcPr>
                </a:tc>
                <a:extLst>
                  <a:ext uri="{0D108BD9-81ED-4DB2-BD59-A6C34878D82A}">
                    <a16:rowId xmlns:a16="http://schemas.microsoft.com/office/drawing/2014/main" val="1604127386"/>
                  </a:ext>
                </a:extLst>
              </a:tr>
              <a:tr h="550976">
                <a:tc>
                  <a:txBody>
                    <a:bodyPr/>
                    <a:lstStyle/>
                    <a:p>
                      <a:pPr algn="l" fontAlgn="b"/>
                      <a:r>
                        <a:rPr lang="en-US" sz="2800" b="0" i="0" u="none" strike="noStrike" dirty="0">
                          <a:solidFill>
                            <a:srgbClr val="CF3338"/>
                          </a:solidFill>
                          <a:effectLst/>
                          <a:latin typeface="Consolas" panose="020B0609020204030204" pitchFamily="49" charset="0"/>
                        </a:rPr>
                        <a:t>&lt;</a:t>
                      </a:r>
                    </a:p>
                  </a:txBody>
                  <a:tcPr marL="7620" marR="7620" marT="7620" marB="0" anchor="b">
                    <a:lnL>
                      <a:noFill/>
                    </a:lnL>
                    <a:lnR>
                      <a:noFill/>
                    </a:lnR>
                    <a:lnT>
                      <a:noFill/>
                    </a:lnT>
                    <a:lnB>
                      <a:noFill/>
                    </a:lnB>
                    <a:solidFill>
                      <a:schemeClr val="bg1">
                        <a:lumMod val="95000"/>
                      </a:schemeClr>
                    </a:solidFill>
                  </a:tcPr>
                </a:tc>
                <a:tc>
                  <a:txBody>
                    <a:bodyPr/>
                    <a:lstStyle/>
                    <a:p>
                      <a:pPr algn="l" fontAlgn="b"/>
                      <a:r>
                        <a:rPr lang="en-US" sz="2800" b="0" i="0" u="none" strike="noStrike" dirty="0">
                          <a:solidFill>
                            <a:srgbClr val="CF3338"/>
                          </a:solidFill>
                          <a:effectLst/>
                          <a:latin typeface="Pragmatica" panose="020B0403040502020204" pitchFamily="34" charset="0"/>
                        </a:rPr>
                        <a:t>Less than</a:t>
                      </a:r>
                    </a:p>
                  </a:txBody>
                  <a:tcPr marL="7620" marR="7620" marT="7620" marB="0" anchor="b">
                    <a:lnL>
                      <a:noFill/>
                    </a:lnL>
                    <a:lnR>
                      <a:noFill/>
                    </a:lnR>
                    <a:lnT>
                      <a:noFill/>
                    </a:lnT>
                    <a:lnB>
                      <a:noFill/>
                    </a:lnB>
                    <a:solidFill>
                      <a:schemeClr val="bg1">
                        <a:lumMod val="95000"/>
                      </a:schemeClr>
                    </a:solidFill>
                  </a:tcPr>
                </a:tc>
                <a:extLst>
                  <a:ext uri="{0D108BD9-81ED-4DB2-BD59-A6C34878D82A}">
                    <a16:rowId xmlns:a16="http://schemas.microsoft.com/office/drawing/2014/main" val="2066134952"/>
                  </a:ext>
                </a:extLst>
              </a:tr>
              <a:tr h="550976">
                <a:tc>
                  <a:txBody>
                    <a:bodyPr/>
                    <a:lstStyle/>
                    <a:p>
                      <a:pPr algn="l" fontAlgn="b"/>
                      <a:r>
                        <a:rPr lang="en-US" sz="2800" b="0" i="0" u="none" strike="noStrike" dirty="0">
                          <a:solidFill>
                            <a:srgbClr val="CF3338"/>
                          </a:solidFill>
                          <a:effectLst/>
                          <a:latin typeface="Consolas" panose="020B0609020204030204" pitchFamily="49" charset="0"/>
                        </a:rPr>
                        <a:t>&gt;=</a:t>
                      </a:r>
                    </a:p>
                  </a:txBody>
                  <a:tcPr marL="7620" marR="7620" marT="7620" marB="0" anchor="b">
                    <a:lnL>
                      <a:noFill/>
                    </a:lnL>
                    <a:lnR>
                      <a:noFill/>
                    </a:lnR>
                    <a:lnT>
                      <a:noFill/>
                    </a:lnT>
                    <a:lnB>
                      <a:noFill/>
                    </a:lnB>
                    <a:solidFill>
                      <a:srgbClr val="D9D9D9"/>
                    </a:solidFill>
                  </a:tcPr>
                </a:tc>
                <a:tc>
                  <a:txBody>
                    <a:bodyPr/>
                    <a:lstStyle/>
                    <a:p>
                      <a:pPr algn="l" fontAlgn="b"/>
                      <a:r>
                        <a:rPr lang="en-US" sz="2800" b="0" i="0" u="none" strike="noStrike" dirty="0">
                          <a:solidFill>
                            <a:srgbClr val="CF3338"/>
                          </a:solidFill>
                          <a:effectLst/>
                          <a:latin typeface="Pragmatica" panose="020B0403040502020204" pitchFamily="34" charset="0"/>
                        </a:rPr>
                        <a:t>Greater than or equal to</a:t>
                      </a:r>
                    </a:p>
                  </a:txBody>
                  <a:tcPr marL="7620" marR="7620" marT="7620" marB="0" anchor="b">
                    <a:lnL>
                      <a:noFill/>
                    </a:lnL>
                    <a:lnR>
                      <a:noFill/>
                    </a:lnR>
                    <a:lnT>
                      <a:noFill/>
                    </a:lnT>
                    <a:lnB>
                      <a:noFill/>
                    </a:lnB>
                    <a:solidFill>
                      <a:srgbClr val="D9D9D9"/>
                    </a:solidFill>
                  </a:tcPr>
                </a:tc>
                <a:extLst>
                  <a:ext uri="{0D108BD9-81ED-4DB2-BD59-A6C34878D82A}">
                    <a16:rowId xmlns:a16="http://schemas.microsoft.com/office/drawing/2014/main" val="1210883232"/>
                  </a:ext>
                </a:extLst>
              </a:tr>
              <a:tr h="550976">
                <a:tc>
                  <a:txBody>
                    <a:bodyPr/>
                    <a:lstStyle/>
                    <a:p>
                      <a:pPr algn="l" fontAlgn="b"/>
                      <a:r>
                        <a:rPr lang="en-US" sz="2800" b="0" i="0" u="none" strike="noStrike" dirty="0">
                          <a:solidFill>
                            <a:srgbClr val="CF3338"/>
                          </a:solidFill>
                          <a:effectLst/>
                          <a:latin typeface="Consolas" panose="020B0609020204030204" pitchFamily="49" charset="0"/>
                        </a:rPr>
                        <a:t>&lt;=</a:t>
                      </a:r>
                    </a:p>
                  </a:txBody>
                  <a:tcPr marL="7620" marR="7620" marT="7620" marB="0" anchor="b">
                    <a:lnL>
                      <a:noFill/>
                    </a:lnL>
                    <a:lnR>
                      <a:noFill/>
                    </a:lnR>
                    <a:lnT>
                      <a:noFill/>
                    </a:lnT>
                    <a:lnB>
                      <a:noFill/>
                    </a:lnB>
                    <a:solidFill>
                      <a:schemeClr val="bg1">
                        <a:lumMod val="95000"/>
                      </a:schemeClr>
                    </a:solidFill>
                  </a:tcPr>
                </a:tc>
                <a:tc>
                  <a:txBody>
                    <a:bodyPr/>
                    <a:lstStyle/>
                    <a:p>
                      <a:pPr algn="l" fontAlgn="b"/>
                      <a:r>
                        <a:rPr lang="en-US" sz="2800" b="0" i="0" u="none" strike="noStrike" dirty="0">
                          <a:solidFill>
                            <a:srgbClr val="CF3338"/>
                          </a:solidFill>
                          <a:effectLst/>
                          <a:latin typeface="Pragmatica" panose="020B0403040502020204" pitchFamily="34" charset="0"/>
                        </a:rPr>
                        <a:t>Less than or equal to</a:t>
                      </a:r>
                    </a:p>
                  </a:txBody>
                  <a:tcPr marL="7620" marR="7620" marT="7620" marB="0" anchor="b">
                    <a:lnL>
                      <a:noFill/>
                    </a:lnL>
                    <a:lnR>
                      <a:noFill/>
                    </a:lnR>
                    <a:lnT>
                      <a:noFill/>
                    </a:lnT>
                    <a:lnB>
                      <a:noFill/>
                    </a:lnB>
                    <a:solidFill>
                      <a:schemeClr val="bg1">
                        <a:lumMod val="95000"/>
                      </a:schemeClr>
                    </a:solidFill>
                  </a:tcPr>
                </a:tc>
                <a:extLst>
                  <a:ext uri="{0D108BD9-81ED-4DB2-BD59-A6C34878D82A}">
                    <a16:rowId xmlns:a16="http://schemas.microsoft.com/office/drawing/2014/main" val="1353601096"/>
                  </a:ext>
                </a:extLst>
              </a:tr>
            </a:tbl>
          </a:graphicData>
        </a:graphic>
      </p:graphicFrame>
    </p:spTree>
    <p:extLst>
      <p:ext uri="{BB962C8B-B14F-4D97-AF65-F5344CB8AC3E}">
        <p14:creationId xmlns:p14="http://schemas.microsoft.com/office/powerpoint/2010/main" val="364405229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1447363" cy="923330"/>
          </a:xfrm>
          <a:prstGeom prst="rect">
            <a:avLst/>
          </a:prstGeom>
          <a:noFill/>
        </p:spPr>
        <p:txBody>
          <a:bodyPr wrap="square" rtlCol="0">
            <a:spAutoFit/>
          </a:bodyPr>
          <a:lstStyle/>
          <a:p>
            <a:r>
              <a:rPr lang="en-US" sz="5400" dirty="0">
                <a:latin typeface="Consolas" panose="020B0609020204030204" pitchFamily="49" charset="0"/>
              </a:rPr>
              <a:t>WHERE</a:t>
            </a:r>
            <a:r>
              <a:rPr lang="en-US" sz="5400" dirty="0">
                <a:latin typeface="Aliens &amp; cows" panose="00000500000000000000" pitchFamily="2" charset="0"/>
              </a:rPr>
              <a:t>: Logical operators</a:t>
            </a:r>
          </a:p>
        </p:txBody>
      </p:sp>
      <p:pic>
        <p:nvPicPr>
          <p:cNvPr id="5" name="Picture 4" descr="A close up of a sign&#10;&#10;Description automatically generated">
            <a:extLst>
              <a:ext uri="{FF2B5EF4-FFF2-40B4-BE49-F238E27FC236}">
                <a16:creationId xmlns:a16="http://schemas.microsoft.com/office/drawing/2014/main" id="{FD1063B2-28A1-48D5-A065-653DD41E3B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graphicFrame>
        <p:nvGraphicFramePr>
          <p:cNvPr id="7" name="Table 6">
            <a:extLst>
              <a:ext uri="{FF2B5EF4-FFF2-40B4-BE49-F238E27FC236}">
                <a16:creationId xmlns:a16="http://schemas.microsoft.com/office/drawing/2014/main" id="{B23FE3AB-C787-4BC8-883C-29BEB0A8A37F}"/>
              </a:ext>
            </a:extLst>
          </p:cNvPr>
          <p:cNvGraphicFramePr>
            <a:graphicFrameLocks noGrp="1"/>
          </p:cNvGraphicFramePr>
          <p:nvPr>
            <p:extLst>
              <p:ext uri="{D42A27DB-BD31-4B8C-83A1-F6EECF244321}">
                <p14:modId xmlns:p14="http://schemas.microsoft.com/office/powerpoint/2010/main" val="1236187437"/>
              </p:ext>
            </p:extLst>
          </p:nvPr>
        </p:nvGraphicFramePr>
        <p:xfrm>
          <a:off x="337532" y="1353416"/>
          <a:ext cx="10553755" cy="3899851"/>
        </p:xfrm>
        <a:graphic>
          <a:graphicData uri="http://schemas.openxmlformats.org/drawingml/2006/table">
            <a:tbl>
              <a:tblPr/>
              <a:tblGrid>
                <a:gridCol w="2529849">
                  <a:extLst>
                    <a:ext uri="{9D8B030D-6E8A-4147-A177-3AD203B41FA5}">
                      <a16:colId xmlns:a16="http://schemas.microsoft.com/office/drawing/2014/main" val="2629133829"/>
                    </a:ext>
                  </a:extLst>
                </a:gridCol>
                <a:gridCol w="8023906">
                  <a:extLst>
                    <a:ext uri="{9D8B030D-6E8A-4147-A177-3AD203B41FA5}">
                      <a16:colId xmlns:a16="http://schemas.microsoft.com/office/drawing/2014/main" val="985116657"/>
                    </a:ext>
                  </a:extLst>
                </a:gridCol>
              </a:tblGrid>
              <a:tr h="595385">
                <a:tc>
                  <a:txBody>
                    <a:bodyPr/>
                    <a:lstStyle/>
                    <a:p>
                      <a:pPr algn="l" fontAlgn="b"/>
                      <a:r>
                        <a:rPr lang="en-US" sz="2800" b="1" i="0" u="none" strike="noStrike" dirty="0">
                          <a:solidFill>
                            <a:schemeClr val="bg1">
                              <a:lumMod val="95000"/>
                            </a:schemeClr>
                          </a:solidFill>
                          <a:effectLst/>
                          <a:latin typeface="Pragmatica" panose="020B0403040502020204" pitchFamily="34" charset="0"/>
                        </a:rPr>
                        <a:t>Operator</a:t>
                      </a:r>
                    </a:p>
                  </a:txBody>
                  <a:tcPr marL="7620" marR="7620" marT="7620" marB="0" anchor="b">
                    <a:lnL>
                      <a:noFill/>
                    </a:lnL>
                    <a:lnR>
                      <a:noFill/>
                    </a:lnR>
                    <a:lnT>
                      <a:noFill/>
                    </a:lnT>
                    <a:lnB>
                      <a:noFill/>
                    </a:lnB>
                    <a:solidFill>
                      <a:srgbClr val="CF3338"/>
                    </a:solidFill>
                  </a:tcPr>
                </a:tc>
                <a:tc>
                  <a:txBody>
                    <a:bodyPr/>
                    <a:lstStyle/>
                    <a:p>
                      <a:pPr algn="l" fontAlgn="b"/>
                      <a:r>
                        <a:rPr lang="en-US" sz="2800" b="1" i="0" u="none" strike="noStrike" dirty="0">
                          <a:solidFill>
                            <a:schemeClr val="bg1">
                              <a:lumMod val="95000"/>
                            </a:schemeClr>
                          </a:solidFill>
                          <a:effectLst/>
                          <a:latin typeface="Pragmatica" panose="020B0403040502020204" pitchFamily="34" charset="0"/>
                        </a:rPr>
                        <a:t>Description</a:t>
                      </a:r>
                    </a:p>
                  </a:txBody>
                  <a:tcPr marL="7620" marR="7620" marT="7620" marB="0" anchor="b">
                    <a:lnL>
                      <a:noFill/>
                    </a:lnL>
                    <a:lnR>
                      <a:noFill/>
                    </a:lnR>
                    <a:lnT>
                      <a:noFill/>
                    </a:lnT>
                    <a:lnB>
                      <a:noFill/>
                    </a:lnB>
                    <a:solidFill>
                      <a:srgbClr val="CF3338"/>
                    </a:solidFill>
                  </a:tcPr>
                </a:tc>
                <a:extLst>
                  <a:ext uri="{0D108BD9-81ED-4DB2-BD59-A6C34878D82A}">
                    <a16:rowId xmlns:a16="http://schemas.microsoft.com/office/drawing/2014/main" val="287320149"/>
                  </a:ext>
                </a:extLst>
              </a:tr>
              <a:tr h="549586">
                <a:tc>
                  <a:txBody>
                    <a:bodyPr/>
                    <a:lstStyle/>
                    <a:p>
                      <a:pPr algn="l" fontAlgn="b"/>
                      <a:r>
                        <a:rPr lang="en-US" sz="2800" b="0" i="0" u="none" strike="noStrike" dirty="0">
                          <a:solidFill>
                            <a:srgbClr val="CF3338"/>
                          </a:solidFill>
                          <a:effectLst/>
                          <a:latin typeface="Consolas" panose="020B0609020204030204" pitchFamily="49" charset="0"/>
                        </a:rPr>
                        <a:t>BETWEEN</a:t>
                      </a:r>
                    </a:p>
                  </a:txBody>
                  <a:tcPr marL="7620" marR="7620" marT="7620" marB="0" anchor="b">
                    <a:lnL>
                      <a:noFill/>
                    </a:lnL>
                    <a:lnR>
                      <a:noFill/>
                    </a:lnR>
                    <a:lnT>
                      <a:noFill/>
                    </a:lnT>
                    <a:lnB>
                      <a:noFill/>
                    </a:lnB>
                    <a:solidFill>
                      <a:srgbClr val="D9D9D9"/>
                    </a:solidFill>
                  </a:tcPr>
                </a:tc>
                <a:tc>
                  <a:txBody>
                    <a:bodyPr/>
                    <a:lstStyle/>
                    <a:p>
                      <a:pPr algn="l" fontAlgn="b"/>
                      <a:r>
                        <a:rPr lang="en-US" sz="2800" b="0" i="0" u="none" strike="noStrike" dirty="0">
                          <a:solidFill>
                            <a:srgbClr val="CF3338"/>
                          </a:solidFill>
                          <a:effectLst/>
                          <a:latin typeface="Pragmatica" panose="020B0403040502020204" pitchFamily="34" charset="0"/>
                        </a:rPr>
                        <a:t>Between an inclusive range</a:t>
                      </a:r>
                    </a:p>
                  </a:txBody>
                  <a:tcPr marL="7620" marR="7620" marT="7620" marB="0" anchor="b">
                    <a:lnL>
                      <a:noFill/>
                    </a:lnL>
                    <a:lnR>
                      <a:noFill/>
                    </a:lnR>
                    <a:lnT>
                      <a:noFill/>
                    </a:lnT>
                    <a:lnB>
                      <a:noFill/>
                    </a:lnB>
                    <a:solidFill>
                      <a:srgbClr val="D9D9D9"/>
                    </a:solidFill>
                  </a:tcPr>
                </a:tc>
                <a:extLst>
                  <a:ext uri="{0D108BD9-81ED-4DB2-BD59-A6C34878D82A}">
                    <a16:rowId xmlns:a16="http://schemas.microsoft.com/office/drawing/2014/main" val="3568129098"/>
                  </a:ext>
                </a:extLst>
              </a:tr>
              <a:tr h="550976">
                <a:tc>
                  <a:txBody>
                    <a:bodyPr/>
                    <a:lstStyle/>
                    <a:p>
                      <a:pPr algn="l" fontAlgn="b"/>
                      <a:r>
                        <a:rPr lang="en-US" sz="2800" b="0" i="0" u="none" strike="noStrike" dirty="0">
                          <a:solidFill>
                            <a:srgbClr val="CF3338"/>
                          </a:solidFill>
                          <a:effectLst/>
                          <a:latin typeface="Consolas" panose="020B0609020204030204" pitchFamily="49" charset="0"/>
                        </a:rPr>
                        <a:t>IS NULL</a:t>
                      </a:r>
                    </a:p>
                  </a:txBody>
                  <a:tcPr marL="7620" marR="7620" marT="7620" marB="0" anchor="b">
                    <a:lnL>
                      <a:noFill/>
                    </a:lnL>
                    <a:lnR>
                      <a:noFill/>
                    </a:lnR>
                    <a:lnT>
                      <a:noFill/>
                    </a:lnT>
                    <a:lnB>
                      <a:noFill/>
                    </a:lnB>
                  </a:tcPr>
                </a:tc>
                <a:tc>
                  <a:txBody>
                    <a:bodyPr/>
                    <a:lstStyle/>
                    <a:p>
                      <a:pPr algn="l" fontAlgn="b"/>
                      <a:r>
                        <a:rPr lang="en-US" sz="2800" b="0" i="0" u="none" strike="noStrike" dirty="0">
                          <a:solidFill>
                            <a:srgbClr val="CF3338"/>
                          </a:solidFill>
                          <a:effectLst/>
                          <a:latin typeface="Pragmatica" panose="020B0403040502020204" pitchFamily="34" charset="0"/>
                        </a:rPr>
                        <a:t>Is a null value</a:t>
                      </a:r>
                    </a:p>
                  </a:txBody>
                  <a:tcPr marL="7620" marR="7620" marT="7620" marB="0" anchor="b">
                    <a:lnL>
                      <a:noFill/>
                    </a:lnL>
                    <a:lnR>
                      <a:noFill/>
                    </a:lnR>
                    <a:lnT>
                      <a:noFill/>
                    </a:lnT>
                    <a:lnB>
                      <a:noFill/>
                    </a:lnB>
                  </a:tcPr>
                </a:tc>
                <a:extLst>
                  <a:ext uri="{0D108BD9-81ED-4DB2-BD59-A6C34878D82A}">
                    <a16:rowId xmlns:a16="http://schemas.microsoft.com/office/drawing/2014/main" val="2916523719"/>
                  </a:ext>
                </a:extLst>
              </a:tr>
              <a:tr h="550976">
                <a:tc>
                  <a:txBody>
                    <a:bodyPr/>
                    <a:lstStyle/>
                    <a:p>
                      <a:pPr algn="l" fontAlgn="b"/>
                      <a:r>
                        <a:rPr lang="en-US" sz="2800" b="0" i="0" u="none" strike="noStrike" dirty="0">
                          <a:solidFill>
                            <a:srgbClr val="CF3338"/>
                          </a:solidFill>
                          <a:effectLst/>
                          <a:latin typeface="Consolas" panose="020B0609020204030204" pitchFamily="49" charset="0"/>
                        </a:rPr>
                        <a:t>IN</a:t>
                      </a:r>
                    </a:p>
                  </a:txBody>
                  <a:tcPr marL="7620" marR="7620" marT="7620" marB="0" anchor="b">
                    <a:lnL>
                      <a:noFill/>
                    </a:lnL>
                    <a:lnR>
                      <a:noFill/>
                    </a:lnR>
                    <a:lnT>
                      <a:noFill/>
                    </a:lnT>
                    <a:lnB>
                      <a:noFill/>
                    </a:lnB>
                    <a:solidFill>
                      <a:srgbClr val="D9D9D9"/>
                    </a:solidFill>
                  </a:tcPr>
                </a:tc>
                <a:tc>
                  <a:txBody>
                    <a:bodyPr/>
                    <a:lstStyle/>
                    <a:p>
                      <a:pPr algn="l" fontAlgn="b"/>
                      <a:r>
                        <a:rPr lang="en-US" sz="2800" b="0" i="0" u="none" strike="noStrike" dirty="0">
                          <a:solidFill>
                            <a:srgbClr val="CF3338"/>
                          </a:solidFill>
                          <a:effectLst/>
                          <a:latin typeface="Pragmatica" panose="020B0403040502020204" pitchFamily="34" charset="0"/>
                        </a:rPr>
                        <a:t>Specifies a range of conditions</a:t>
                      </a:r>
                    </a:p>
                  </a:txBody>
                  <a:tcPr marL="7620" marR="7620" marT="7620" marB="0" anchor="b">
                    <a:lnL>
                      <a:noFill/>
                    </a:lnL>
                    <a:lnR>
                      <a:noFill/>
                    </a:lnR>
                    <a:lnT>
                      <a:noFill/>
                    </a:lnT>
                    <a:lnB>
                      <a:noFill/>
                    </a:lnB>
                    <a:solidFill>
                      <a:srgbClr val="D9D9D9"/>
                    </a:solidFill>
                  </a:tcPr>
                </a:tc>
                <a:extLst>
                  <a:ext uri="{0D108BD9-81ED-4DB2-BD59-A6C34878D82A}">
                    <a16:rowId xmlns:a16="http://schemas.microsoft.com/office/drawing/2014/main" val="1604127386"/>
                  </a:ext>
                </a:extLst>
              </a:tr>
              <a:tr h="550976">
                <a:tc>
                  <a:txBody>
                    <a:bodyPr/>
                    <a:lstStyle/>
                    <a:p>
                      <a:pPr algn="l" fontAlgn="b"/>
                      <a:r>
                        <a:rPr lang="en-US" sz="2800" b="0" i="0" u="none" strike="noStrike" dirty="0">
                          <a:solidFill>
                            <a:srgbClr val="CF3338"/>
                          </a:solidFill>
                          <a:effectLst/>
                          <a:latin typeface="Consolas" panose="020B0609020204030204" pitchFamily="49" charset="0"/>
                        </a:rPr>
                        <a:t>OR</a:t>
                      </a:r>
                    </a:p>
                  </a:txBody>
                  <a:tcPr marL="7620" marR="7620" marT="7620" marB="0" anchor="b">
                    <a:lnL>
                      <a:noFill/>
                    </a:lnL>
                    <a:lnR>
                      <a:noFill/>
                    </a:lnR>
                    <a:lnT>
                      <a:noFill/>
                    </a:lnT>
                    <a:lnB>
                      <a:noFill/>
                    </a:lnB>
                    <a:solidFill>
                      <a:schemeClr val="bg1">
                        <a:lumMod val="95000"/>
                      </a:schemeClr>
                    </a:solidFill>
                  </a:tcPr>
                </a:tc>
                <a:tc>
                  <a:txBody>
                    <a:bodyPr/>
                    <a:lstStyle/>
                    <a:p>
                      <a:pPr algn="l" fontAlgn="b"/>
                      <a:r>
                        <a:rPr lang="en-US" sz="2800" b="0" i="0" u="none" strike="noStrike" dirty="0">
                          <a:solidFill>
                            <a:srgbClr val="CF3338"/>
                          </a:solidFill>
                          <a:effectLst/>
                          <a:latin typeface="Pragmatica" panose="020B0403040502020204" pitchFamily="34" charset="0"/>
                        </a:rPr>
                        <a:t>Avoids evaluating second condition if first is met</a:t>
                      </a:r>
                    </a:p>
                  </a:txBody>
                  <a:tcPr marL="7620" marR="7620" marT="7620" marB="0" anchor="b">
                    <a:lnL>
                      <a:noFill/>
                    </a:lnL>
                    <a:lnR>
                      <a:noFill/>
                    </a:lnR>
                    <a:lnT>
                      <a:noFill/>
                    </a:lnT>
                    <a:lnB>
                      <a:noFill/>
                    </a:lnB>
                    <a:solidFill>
                      <a:schemeClr val="bg1">
                        <a:lumMod val="95000"/>
                      </a:schemeClr>
                    </a:solidFill>
                  </a:tcPr>
                </a:tc>
                <a:extLst>
                  <a:ext uri="{0D108BD9-81ED-4DB2-BD59-A6C34878D82A}">
                    <a16:rowId xmlns:a16="http://schemas.microsoft.com/office/drawing/2014/main" val="2066134952"/>
                  </a:ext>
                </a:extLst>
              </a:tr>
              <a:tr h="550976">
                <a:tc>
                  <a:txBody>
                    <a:bodyPr/>
                    <a:lstStyle/>
                    <a:p>
                      <a:pPr algn="l" fontAlgn="b"/>
                      <a:r>
                        <a:rPr lang="en-US" sz="2800" b="0" i="0" u="none" strike="noStrike" dirty="0">
                          <a:solidFill>
                            <a:srgbClr val="CF3338"/>
                          </a:solidFill>
                          <a:effectLst/>
                          <a:latin typeface="Consolas" panose="020B0609020204030204" pitchFamily="49" charset="0"/>
                        </a:rPr>
                        <a:t>AND</a:t>
                      </a:r>
                    </a:p>
                  </a:txBody>
                  <a:tcPr marL="7620" marR="7620" marT="7620" marB="0" anchor="b">
                    <a:lnL>
                      <a:noFill/>
                    </a:lnL>
                    <a:lnR>
                      <a:noFill/>
                    </a:lnR>
                    <a:lnT>
                      <a:noFill/>
                    </a:lnT>
                    <a:lnB>
                      <a:noFill/>
                    </a:lnB>
                    <a:solidFill>
                      <a:srgbClr val="D9D9D9"/>
                    </a:solidFill>
                  </a:tcPr>
                </a:tc>
                <a:tc>
                  <a:txBody>
                    <a:bodyPr/>
                    <a:lstStyle/>
                    <a:p>
                      <a:pPr algn="l" fontAlgn="b"/>
                      <a:r>
                        <a:rPr lang="en-US" sz="2800" b="0" i="0" u="none" strike="noStrike" dirty="0">
                          <a:solidFill>
                            <a:srgbClr val="CF3338"/>
                          </a:solidFill>
                          <a:effectLst/>
                          <a:latin typeface="Pragmatica" panose="020B0403040502020204" pitchFamily="34" charset="0"/>
                        </a:rPr>
                        <a:t>Can be used with other operators</a:t>
                      </a:r>
                    </a:p>
                  </a:txBody>
                  <a:tcPr marL="7620" marR="7620" marT="7620" marB="0" anchor="b">
                    <a:lnL>
                      <a:noFill/>
                    </a:lnL>
                    <a:lnR>
                      <a:noFill/>
                    </a:lnR>
                    <a:lnT>
                      <a:noFill/>
                    </a:lnT>
                    <a:lnB>
                      <a:noFill/>
                    </a:lnB>
                    <a:solidFill>
                      <a:srgbClr val="D9D9D9"/>
                    </a:solidFill>
                  </a:tcPr>
                </a:tc>
                <a:extLst>
                  <a:ext uri="{0D108BD9-81ED-4DB2-BD59-A6C34878D82A}">
                    <a16:rowId xmlns:a16="http://schemas.microsoft.com/office/drawing/2014/main" val="1210883232"/>
                  </a:ext>
                </a:extLst>
              </a:tr>
              <a:tr h="550976">
                <a:tc>
                  <a:txBody>
                    <a:bodyPr/>
                    <a:lstStyle/>
                    <a:p>
                      <a:pPr algn="l" fontAlgn="b"/>
                      <a:r>
                        <a:rPr lang="en-US" sz="2800" b="0" i="0" u="none" strike="noStrike" dirty="0">
                          <a:solidFill>
                            <a:srgbClr val="CF3338"/>
                          </a:solidFill>
                          <a:effectLst/>
                          <a:latin typeface="Consolas" panose="020B0609020204030204" pitchFamily="49" charset="0"/>
                        </a:rPr>
                        <a:t>NOT</a:t>
                      </a:r>
                    </a:p>
                  </a:txBody>
                  <a:tcPr marL="7620" marR="7620" marT="7620" marB="0" anchor="b">
                    <a:lnL>
                      <a:noFill/>
                    </a:lnL>
                    <a:lnR>
                      <a:noFill/>
                    </a:lnR>
                    <a:lnT>
                      <a:noFill/>
                    </a:lnT>
                    <a:lnB>
                      <a:noFill/>
                    </a:lnB>
                    <a:solidFill>
                      <a:schemeClr val="bg1">
                        <a:lumMod val="95000"/>
                      </a:schemeClr>
                    </a:solidFill>
                  </a:tcPr>
                </a:tc>
                <a:tc>
                  <a:txBody>
                    <a:bodyPr/>
                    <a:lstStyle/>
                    <a:p>
                      <a:pPr algn="l" fontAlgn="b"/>
                      <a:r>
                        <a:rPr lang="en-US" sz="2800" b="0" i="0" u="none" strike="noStrike" dirty="0">
                          <a:solidFill>
                            <a:srgbClr val="CF3338"/>
                          </a:solidFill>
                          <a:effectLst/>
                          <a:latin typeface="Pragmatica" panose="020B0403040502020204" pitchFamily="34" charset="0"/>
                        </a:rPr>
                        <a:t>Excludes results</a:t>
                      </a:r>
                    </a:p>
                  </a:txBody>
                  <a:tcPr marL="7620" marR="7620" marT="7620" marB="0" anchor="b">
                    <a:lnL>
                      <a:noFill/>
                    </a:lnL>
                    <a:lnR>
                      <a:noFill/>
                    </a:lnR>
                    <a:lnT>
                      <a:noFill/>
                    </a:lnT>
                    <a:lnB>
                      <a:noFill/>
                    </a:lnB>
                    <a:solidFill>
                      <a:schemeClr val="bg1">
                        <a:lumMod val="95000"/>
                      </a:schemeClr>
                    </a:solidFill>
                  </a:tcPr>
                </a:tc>
                <a:extLst>
                  <a:ext uri="{0D108BD9-81ED-4DB2-BD59-A6C34878D82A}">
                    <a16:rowId xmlns:a16="http://schemas.microsoft.com/office/drawing/2014/main" val="1353601096"/>
                  </a:ext>
                </a:extLst>
              </a:tr>
            </a:tbl>
          </a:graphicData>
        </a:graphic>
      </p:graphicFrame>
    </p:spTree>
    <p:extLst>
      <p:ext uri="{BB962C8B-B14F-4D97-AF65-F5344CB8AC3E}">
        <p14:creationId xmlns:p14="http://schemas.microsoft.com/office/powerpoint/2010/main" val="34113696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1447363" cy="923330"/>
          </a:xfrm>
          <a:prstGeom prst="rect">
            <a:avLst/>
          </a:prstGeom>
          <a:noFill/>
        </p:spPr>
        <p:txBody>
          <a:bodyPr wrap="square" rtlCol="0">
            <a:spAutoFit/>
          </a:bodyPr>
          <a:lstStyle/>
          <a:p>
            <a:r>
              <a:rPr lang="en-US" sz="5400" dirty="0">
                <a:latin typeface="Consolas" panose="020B0609020204030204" pitchFamily="49" charset="0"/>
              </a:rPr>
              <a:t>WHERE LIKE</a:t>
            </a:r>
            <a:r>
              <a:rPr lang="en-US" sz="5400" dirty="0">
                <a:latin typeface="Aliens &amp; cows" panose="00000500000000000000" pitchFamily="2" charset="0"/>
              </a:rPr>
              <a:t>: Wildcard operators</a:t>
            </a:r>
          </a:p>
        </p:txBody>
      </p:sp>
      <p:pic>
        <p:nvPicPr>
          <p:cNvPr id="5" name="Picture 4" descr="A close up of a sign&#10;&#10;Description automatically generated">
            <a:extLst>
              <a:ext uri="{FF2B5EF4-FFF2-40B4-BE49-F238E27FC236}">
                <a16:creationId xmlns:a16="http://schemas.microsoft.com/office/drawing/2014/main" id="{FD1063B2-28A1-48D5-A065-653DD41E3B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graphicFrame>
        <p:nvGraphicFramePr>
          <p:cNvPr id="7" name="Table 6">
            <a:extLst>
              <a:ext uri="{FF2B5EF4-FFF2-40B4-BE49-F238E27FC236}">
                <a16:creationId xmlns:a16="http://schemas.microsoft.com/office/drawing/2014/main" id="{B23FE3AB-C787-4BC8-883C-29BEB0A8A37F}"/>
              </a:ext>
            </a:extLst>
          </p:cNvPr>
          <p:cNvGraphicFramePr>
            <a:graphicFrameLocks noGrp="1"/>
          </p:cNvGraphicFramePr>
          <p:nvPr>
            <p:extLst>
              <p:ext uri="{D42A27DB-BD31-4B8C-83A1-F6EECF244321}">
                <p14:modId xmlns:p14="http://schemas.microsoft.com/office/powerpoint/2010/main" val="2097064271"/>
              </p:ext>
            </p:extLst>
          </p:nvPr>
        </p:nvGraphicFramePr>
        <p:xfrm>
          <a:off x="337532" y="1353416"/>
          <a:ext cx="10553755" cy="2006031"/>
        </p:xfrm>
        <a:graphic>
          <a:graphicData uri="http://schemas.openxmlformats.org/drawingml/2006/table">
            <a:tbl>
              <a:tblPr/>
              <a:tblGrid>
                <a:gridCol w="3069547">
                  <a:extLst>
                    <a:ext uri="{9D8B030D-6E8A-4147-A177-3AD203B41FA5}">
                      <a16:colId xmlns:a16="http://schemas.microsoft.com/office/drawing/2014/main" val="2629133829"/>
                    </a:ext>
                  </a:extLst>
                </a:gridCol>
                <a:gridCol w="7484208">
                  <a:extLst>
                    <a:ext uri="{9D8B030D-6E8A-4147-A177-3AD203B41FA5}">
                      <a16:colId xmlns:a16="http://schemas.microsoft.com/office/drawing/2014/main" val="985116657"/>
                    </a:ext>
                  </a:extLst>
                </a:gridCol>
              </a:tblGrid>
              <a:tr h="595385">
                <a:tc>
                  <a:txBody>
                    <a:bodyPr/>
                    <a:lstStyle/>
                    <a:p>
                      <a:pPr algn="l" fontAlgn="b"/>
                      <a:r>
                        <a:rPr lang="en-US" sz="2800" b="1" i="0" u="none" strike="noStrike" dirty="0">
                          <a:solidFill>
                            <a:schemeClr val="bg1">
                              <a:lumMod val="95000"/>
                            </a:schemeClr>
                          </a:solidFill>
                          <a:effectLst/>
                          <a:latin typeface="Pragmatica" panose="020B0403040502020204" pitchFamily="34" charset="0"/>
                        </a:rPr>
                        <a:t>Operator</a:t>
                      </a:r>
                    </a:p>
                  </a:txBody>
                  <a:tcPr marL="7620" marR="7620" marT="7620" marB="0" anchor="b">
                    <a:lnL>
                      <a:noFill/>
                    </a:lnL>
                    <a:lnR>
                      <a:noFill/>
                    </a:lnR>
                    <a:lnT>
                      <a:noFill/>
                    </a:lnT>
                    <a:lnB>
                      <a:noFill/>
                    </a:lnB>
                    <a:solidFill>
                      <a:srgbClr val="CF3338"/>
                    </a:solidFill>
                  </a:tcPr>
                </a:tc>
                <a:tc>
                  <a:txBody>
                    <a:bodyPr/>
                    <a:lstStyle/>
                    <a:p>
                      <a:pPr algn="l" fontAlgn="b"/>
                      <a:r>
                        <a:rPr lang="en-US" sz="2800" b="1" i="0" u="none" strike="noStrike" dirty="0">
                          <a:solidFill>
                            <a:schemeClr val="bg1">
                              <a:lumMod val="95000"/>
                            </a:schemeClr>
                          </a:solidFill>
                          <a:effectLst/>
                          <a:latin typeface="Pragmatica" panose="020B0403040502020204" pitchFamily="34" charset="0"/>
                        </a:rPr>
                        <a:t>Description</a:t>
                      </a:r>
                    </a:p>
                  </a:txBody>
                  <a:tcPr marL="7620" marR="7620" marT="7620" marB="0" anchor="b">
                    <a:lnL>
                      <a:noFill/>
                    </a:lnL>
                    <a:lnR>
                      <a:noFill/>
                    </a:lnR>
                    <a:lnT>
                      <a:noFill/>
                    </a:lnT>
                    <a:lnB>
                      <a:noFill/>
                    </a:lnB>
                    <a:solidFill>
                      <a:srgbClr val="CF3338"/>
                    </a:solidFill>
                  </a:tcPr>
                </a:tc>
                <a:extLst>
                  <a:ext uri="{0D108BD9-81ED-4DB2-BD59-A6C34878D82A}">
                    <a16:rowId xmlns:a16="http://schemas.microsoft.com/office/drawing/2014/main" val="287320149"/>
                  </a:ext>
                </a:extLst>
              </a:tr>
              <a:tr h="549586">
                <a:tc>
                  <a:txBody>
                    <a:bodyPr/>
                    <a:lstStyle/>
                    <a:p>
                      <a:pPr algn="l" fontAlgn="b"/>
                      <a:r>
                        <a:rPr lang="en-US" sz="2800" b="0" i="0" u="none" strike="noStrike" dirty="0">
                          <a:solidFill>
                            <a:srgbClr val="CF3338"/>
                          </a:solidFill>
                          <a:effectLst/>
                          <a:latin typeface="Consolas" panose="020B0609020204030204" pitchFamily="49" charset="0"/>
                        </a:rPr>
                        <a:t>‘a%’, ‘</a:t>
                      </a:r>
                      <a:r>
                        <a:rPr lang="en-US" sz="2800" b="0" i="0" u="none" strike="noStrike" dirty="0" err="1">
                          <a:solidFill>
                            <a:srgbClr val="CF3338"/>
                          </a:solidFill>
                          <a:effectLst/>
                          <a:latin typeface="Consolas" panose="020B0609020204030204" pitchFamily="49" charset="0"/>
                        </a:rPr>
                        <a:t>abc</a:t>
                      </a:r>
                      <a:r>
                        <a:rPr lang="en-US" sz="2800" b="0" i="0" u="none" strike="noStrike" dirty="0">
                          <a:solidFill>
                            <a:srgbClr val="CF3338"/>
                          </a:solidFill>
                          <a:effectLst/>
                          <a:latin typeface="Consolas" panose="020B0609020204030204" pitchFamily="49" charset="0"/>
                        </a:rPr>
                        <a:t>%’</a:t>
                      </a:r>
                    </a:p>
                  </a:txBody>
                  <a:tcPr marL="7620" marR="7620" marT="7620" marB="0" anchor="b">
                    <a:lnL>
                      <a:noFill/>
                    </a:lnL>
                    <a:lnR>
                      <a:noFill/>
                    </a:lnR>
                    <a:lnT>
                      <a:noFill/>
                    </a:lnT>
                    <a:lnB>
                      <a:noFill/>
                    </a:lnB>
                    <a:solidFill>
                      <a:srgbClr val="D9D9D9"/>
                    </a:solidFill>
                  </a:tcPr>
                </a:tc>
                <a:tc>
                  <a:txBody>
                    <a:bodyPr/>
                    <a:lstStyle/>
                    <a:p>
                      <a:pPr algn="l" fontAlgn="b"/>
                      <a:r>
                        <a:rPr lang="en-US" sz="2800" b="0" i="0" u="none" strike="noStrike" dirty="0">
                          <a:solidFill>
                            <a:srgbClr val="CF3338"/>
                          </a:solidFill>
                          <a:effectLst/>
                          <a:latin typeface="Pragmatica" panose="020B0403040502020204" pitchFamily="34" charset="0"/>
                        </a:rPr>
                        <a:t>Returns records that start with </a:t>
                      </a:r>
                      <a:r>
                        <a:rPr lang="en-US" sz="2800" b="0" i="0" u="none" strike="noStrike" dirty="0">
                          <a:solidFill>
                            <a:srgbClr val="CF3338"/>
                          </a:solidFill>
                          <a:effectLst/>
                          <a:latin typeface="Consolas" panose="020B0609020204030204" pitchFamily="49" charset="0"/>
                        </a:rPr>
                        <a:t>a</a:t>
                      </a:r>
                      <a:r>
                        <a:rPr lang="en-US" sz="2800" b="0" i="0" u="none" strike="noStrike" dirty="0">
                          <a:solidFill>
                            <a:srgbClr val="CF3338"/>
                          </a:solidFill>
                          <a:effectLst/>
                          <a:latin typeface="Pragmatica" panose="020B0403040502020204" pitchFamily="34" charset="0"/>
                        </a:rPr>
                        <a:t>, </a:t>
                      </a:r>
                      <a:r>
                        <a:rPr lang="en-US" sz="2800" b="0" i="0" u="none" strike="noStrike" dirty="0" err="1">
                          <a:solidFill>
                            <a:srgbClr val="CF3338"/>
                          </a:solidFill>
                          <a:effectLst/>
                          <a:latin typeface="Consolas" panose="020B0609020204030204" pitchFamily="49" charset="0"/>
                        </a:rPr>
                        <a:t>abc</a:t>
                      </a:r>
                      <a:endParaRPr lang="en-US" sz="2800" b="0" i="0" u="none" strike="noStrike" dirty="0">
                        <a:solidFill>
                          <a:srgbClr val="CF3338"/>
                        </a:solidFill>
                        <a:effectLst/>
                        <a:latin typeface="Consolas" panose="020B0609020204030204" pitchFamily="49" charset="0"/>
                      </a:endParaRPr>
                    </a:p>
                  </a:txBody>
                  <a:tcPr marL="7620" marR="7620" marT="7620" marB="0" anchor="b">
                    <a:lnL>
                      <a:noFill/>
                    </a:lnL>
                    <a:lnR>
                      <a:noFill/>
                    </a:lnR>
                    <a:lnT>
                      <a:noFill/>
                    </a:lnT>
                    <a:lnB>
                      <a:noFill/>
                    </a:lnB>
                    <a:solidFill>
                      <a:srgbClr val="D9D9D9"/>
                    </a:solidFill>
                  </a:tcPr>
                </a:tc>
                <a:extLst>
                  <a:ext uri="{0D108BD9-81ED-4DB2-BD59-A6C34878D82A}">
                    <a16:rowId xmlns:a16="http://schemas.microsoft.com/office/drawing/2014/main" val="3568129098"/>
                  </a:ext>
                </a:extLst>
              </a:tr>
              <a:tr h="550976">
                <a:tc>
                  <a:txBody>
                    <a:bodyPr/>
                    <a:lstStyle/>
                    <a:p>
                      <a:pPr algn="l" fontAlgn="b"/>
                      <a:r>
                        <a:rPr lang="en-US" sz="2800" b="0" i="0" u="none" strike="noStrike" dirty="0">
                          <a:solidFill>
                            <a:srgbClr val="CF3338"/>
                          </a:solidFill>
                          <a:effectLst/>
                          <a:latin typeface="Consolas" panose="020B0609020204030204" pitchFamily="49" charset="0"/>
                        </a:rPr>
                        <a:t>‘_ _ a’,’_ _ c’</a:t>
                      </a:r>
                    </a:p>
                  </a:txBody>
                  <a:tcPr marL="7620" marR="7620" marT="7620" marB="0" anchor="b">
                    <a:lnL>
                      <a:noFill/>
                    </a:lnL>
                    <a:lnR>
                      <a:noFill/>
                    </a:lnR>
                    <a:lnT>
                      <a:noFill/>
                    </a:lnT>
                    <a:lnB>
                      <a:noFill/>
                    </a:lnB>
                  </a:tcPr>
                </a:tc>
                <a:tc>
                  <a:txBody>
                    <a:bodyPr/>
                    <a:lstStyle/>
                    <a:p>
                      <a:pPr algn="l" fontAlgn="b"/>
                      <a:r>
                        <a:rPr lang="en-US" sz="2800" b="0" i="0" u="none" strike="noStrike" dirty="0">
                          <a:solidFill>
                            <a:srgbClr val="CF3338"/>
                          </a:solidFill>
                          <a:effectLst/>
                          <a:latin typeface="Pragmatica" panose="020B0403040502020204" pitchFamily="34" charset="0"/>
                        </a:rPr>
                        <a:t>Returns records with </a:t>
                      </a:r>
                      <a:r>
                        <a:rPr lang="en-US" sz="2800" b="0" i="0" u="none" strike="noStrike" dirty="0">
                          <a:solidFill>
                            <a:srgbClr val="CF3338"/>
                          </a:solidFill>
                          <a:effectLst/>
                          <a:latin typeface="Consolas" panose="020B0609020204030204" pitchFamily="49" charset="0"/>
                        </a:rPr>
                        <a:t>a</a:t>
                      </a:r>
                      <a:r>
                        <a:rPr lang="en-US" sz="2800" b="0" i="0" u="none" strike="noStrike" dirty="0">
                          <a:solidFill>
                            <a:srgbClr val="CF3338"/>
                          </a:solidFill>
                          <a:effectLst/>
                          <a:latin typeface="Pragmatica" panose="020B0403040502020204" pitchFamily="34" charset="0"/>
                        </a:rPr>
                        <a:t> in 2nd position, </a:t>
                      </a:r>
                      <a:r>
                        <a:rPr lang="en-US" sz="2800" b="0" i="0" u="none" strike="noStrike" dirty="0" err="1">
                          <a:solidFill>
                            <a:srgbClr val="CF3338"/>
                          </a:solidFill>
                          <a:effectLst/>
                          <a:latin typeface="Consolas" panose="020B0609020204030204" pitchFamily="49" charset="0"/>
                        </a:rPr>
                        <a:t>abc</a:t>
                      </a:r>
                      <a:r>
                        <a:rPr lang="en-US" sz="2800" b="0" i="0" u="none" strike="noStrike" dirty="0">
                          <a:solidFill>
                            <a:srgbClr val="CF3338"/>
                          </a:solidFill>
                          <a:effectLst/>
                          <a:latin typeface="Pragmatica" panose="020B0403040502020204" pitchFamily="34" charset="0"/>
                        </a:rPr>
                        <a:t> in 3rd position</a:t>
                      </a:r>
                    </a:p>
                  </a:txBody>
                  <a:tcPr marL="7620" marR="7620" marT="7620" marB="0" anchor="b">
                    <a:lnL>
                      <a:noFill/>
                    </a:lnL>
                    <a:lnR>
                      <a:noFill/>
                    </a:lnR>
                    <a:lnT>
                      <a:noFill/>
                    </a:lnT>
                    <a:lnB>
                      <a:noFill/>
                    </a:lnB>
                  </a:tcPr>
                </a:tc>
                <a:extLst>
                  <a:ext uri="{0D108BD9-81ED-4DB2-BD59-A6C34878D82A}">
                    <a16:rowId xmlns:a16="http://schemas.microsoft.com/office/drawing/2014/main" val="2916523719"/>
                  </a:ext>
                </a:extLst>
              </a:tr>
            </a:tbl>
          </a:graphicData>
        </a:graphic>
      </p:graphicFrame>
    </p:spTree>
    <p:extLst>
      <p:ext uri="{BB962C8B-B14F-4D97-AF65-F5344CB8AC3E}">
        <p14:creationId xmlns:p14="http://schemas.microsoft.com/office/powerpoint/2010/main" val="218843639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852863" y="113388"/>
            <a:ext cx="7941740" cy="923330"/>
          </a:xfrm>
          <a:prstGeom prst="rect">
            <a:avLst/>
          </a:prstGeom>
          <a:noFill/>
        </p:spPr>
        <p:txBody>
          <a:bodyPr wrap="square" rtlCol="0">
            <a:spAutoFit/>
          </a:bodyPr>
          <a:lstStyle/>
          <a:p>
            <a:pPr algn="ctr"/>
            <a:r>
              <a:rPr lang="en-US" sz="5400" dirty="0">
                <a:latin typeface="Aliens &amp; cows" panose="00000500000000000000" pitchFamily="2" charset="0"/>
              </a:rPr>
              <a:t>A note on </a:t>
            </a:r>
            <a:r>
              <a:rPr lang="en-US" sz="5400" dirty="0">
                <a:latin typeface="Consolas" panose="020B0609020204030204" pitchFamily="49" charset="0"/>
              </a:rPr>
              <a:t>NULL</a:t>
            </a:r>
            <a:r>
              <a:rPr lang="en-US" sz="5400" dirty="0">
                <a:latin typeface="Aliens &amp; cows" panose="00000500000000000000" pitchFamily="2" charset="0"/>
              </a:rPr>
              <a:t>s</a:t>
            </a:r>
          </a:p>
        </p:txBody>
      </p:sp>
      <p:sp>
        <p:nvSpPr>
          <p:cNvPr id="3" name="TextBox 2"/>
          <p:cNvSpPr txBox="1"/>
          <p:nvPr/>
        </p:nvSpPr>
        <p:spPr>
          <a:xfrm>
            <a:off x="5587988" y="1480689"/>
            <a:ext cx="5164238" cy="1938992"/>
          </a:xfrm>
          <a:prstGeom prst="rect">
            <a:avLst/>
          </a:prstGeom>
          <a:noFill/>
        </p:spPr>
        <p:txBody>
          <a:bodyPr wrap="square" rtlCol="0">
            <a:spAutoFit/>
          </a:bodyPr>
          <a:lstStyle/>
          <a:p>
            <a:pPr>
              <a:buClr>
                <a:srgbClr val="CF3338"/>
              </a:buClr>
            </a:pPr>
            <a:r>
              <a:rPr lang="en-US" sz="3600" b="1" dirty="0">
                <a:solidFill>
                  <a:srgbClr val="707070"/>
                </a:solidFill>
                <a:latin typeface="Normafixed Tryout" panose="00000409000000000000" pitchFamily="49" charset="0"/>
              </a:rPr>
              <a:t>DOES</a:t>
            </a:r>
            <a:endParaRPr lang="en-US" sz="3600" dirty="0">
              <a:solidFill>
                <a:srgbClr val="707070"/>
              </a:solidFill>
              <a:latin typeface="Normafixed Tryout" panose="00000409000000000000" pitchFamily="49" charset="0"/>
            </a:endParaRPr>
          </a:p>
          <a:p>
            <a:pPr marL="457200" indent="-457200">
              <a:buClr>
                <a:srgbClr val="CF3338"/>
              </a:buClr>
              <a:buFont typeface="Arial" panose="020B0604020202020204" pitchFamily="34" charset="0"/>
              <a:buChar char="•"/>
            </a:pPr>
            <a:endParaRPr lang="en-US" sz="2800" dirty="0">
              <a:solidFill>
                <a:srgbClr val="707070"/>
              </a:solidFill>
              <a:latin typeface="Pragmatica" panose="020B0403040502020204" pitchFamily="34" charset="0"/>
            </a:endParaRPr>
          </a:p>
          <a:p>
            <a:pPr marL="457200" indent="-457200">
              <a:buClr>
                <a:srgbClr val="CF3338"/>
              </a:buClr>
              <a:buFont typeface="Arial" panose="020B0604020202020204" pitchFamily="34" charset="0"/>
              <a:buChar char="•"/>
            </a:pPr>
            <a:r>
              <a:rPr lang="en-US" sz="2800" dirty="0">
                <a:solidFill>
                  <a:srgbClr val="707070"/>
                </a:solidFill>
                <a:latin typeface="Pragmatica" panose="020B0403040502020204" pitchFamily="34" charset="0"/>
              </a:rPr>
              <a:t>Indicate a missing value</a:t>
            </a:r>
          </a:p>
          <a:p>
            <a:pPr>
              <a:buClr>
                <a:srgbClr val="CF3338"/>
              </a:buClr>
            </a:pPr>
            <a:endParaRPr lang="en-US" sz="2800" dirty="0">
              <a:solidFill>
                <a:srgbClr val="707070"/>
              </a:solidFill>
              <a:latin typeface="Pragmatica" panose="020B0403040502020204" pitchFamily="34" charset="0"/>
            </a:endParaRPr>
          </a:p>
        </p:txBody>
      </p:sp>
      <p:sp>
        <p:nvSpPr>
          <p:cNvPr id="5" name="TextBox 4"/>
          <p:cNvSpPr txBox="1"/>
          <p:nvPr/>
        </p:nvSpPr>
        <p:spPr>
          <a:xfrm>
            <a:off x="5587988" y="3863652"/>
            <a:ext cx="6539697" cy="1938992"/>
          </a:xfrm>
          <a:prstGeom prst="rect">
            <a:avLst/>
          </a:prstGeom>
          <a:noFill/>
        </p:spPr>
        <p:txBody>
          <a:bodyPr wrap="square" rtlCol="0">
            <a:spAutoFit/>
          </a:bodyPr>
          <a:lstStyle/>
          <a:p>
            <a:pPr>
              <a:buClr>
                <a:srgbClr val="CF3338"/>
              </a:buClr>
            </a:pPr>
            <a:r>
              <a:rPr lang="en-US" sz="3600" b="1" dirty="0">
                <a:solidFill>
                  <a:srgbClr val="707070"/>
                </a:solidFill>
                <a:latin typeface="Normafixed Tryout" panose="00000409000000000000" pitchFamily="49" charset="0"/>
              </a:rPr>
              <a:t>DOES NOT</a:t>
            </a:r>
            <a:endParaRPr lang="en-US" sz="3600" dirty="0">
              <a:solidFill>
                <a:srgbClr val="707070"/>
              </a:solidFill>
              <a:latin typeface="Normafixed Tryout" panose="00000409000000000000" pitchFamily="49" charset="0"/>
            </a:endParaRPr>
          </a:p>
          <a:p>
            <a:pPr marL="457200" indent="-457200">
              <a:buClr>
                <a:srgbClr val="CF3338"/>
              </a:buClr>
              <a:buFont typeface="Arial" panose="020B0604020202020204" pitchFamily="34" charset="0"/>
              <a:buChar char="•"/>
            </a:pPr>
            <a:endParaRPr lang="en-US" sz="2800" dirty="0">
              <a:solidFill>
                <a:srgbClr val="707070"/>
              </a:solidFill>
              <a:latin typeface="Pragmatica" panose="020B0403040502020204" pitchFamily="34" charset="0"/>
            </a:endParaRPr>
          </a:p>
          <a:p>
            <a:pPr marL="457200" indent="-457200">
              <a:buClr>
                <a:srgbClr val="CF3338"/>
              </a:buClr>
              <a:buFont typeface="Arial" panose="020B0604020202020204" pitchFamily="34" charset="0"/>
              <a:buChar char="•"/>
            </a:pPr>
            <a:r>
              <a:rPr lang="en-US" sz="2800" dirty="0">
                <a:solidFill>
                  <a:srgbClr val="707070"/>
                </a:solidFill>
                <a:latin typeface="Pragmatica" panose="020B0403040502020204" pitchFamily="34" charset="0"/>
              </a:rPr>
              <a:t>Indicate a value of 0</a:t>
            </a:r>
          </a:p>
          <a:p>
            <a:pPr marL="457200" indent="-457200">
              <a:buClr>
                <a:srgbClr val="CF3338"/>
              </a:buClr>
              <a:buFont typeface="Arial" panose="020B0604020202020204" pitchFamily="34" charset="0"/>
              <a:buChar char="•"/>
            </a:pPr>
            <a:r>
              <a:rPr lang="en-US" sz="2800" dirty="0">
                <a:solidFill>
                  <a:srgbClr val="707070"/>
                </a:solidFill>
                <a:latin typeface="Pragmatica" panose="020B0403040502020204" pitchFamily="34" charset="0"/>
              </a:rPr>
              <a:t>Indicate </a:t>
            </a:r>
            <a:r>
              <a:rPr lang="en-US" sz="2800" i="1" dirty="0">
                <a:solidFill>
                  <a:srgbClr val="707070"/>
                </a:solidFill>
                <a:latin typeface="Pragmatica" panose="020B0403040502020204" pitchFamily="34" charset="0"/>
              </a:rPr>
              <a:t>why </a:t>
            </a:r>
            <a:r>
              <a:rPr lang="en-US" sz="2800" dirty="0">
                <a:solidFill>
                  <a:srgbClr val="707070"/>
                </a:solidFill>
                <a:latin typeface="Pragmatica" panose="020B0403040502020204" pitchFamily="34" charset="0"/>
              </a:rPr>
              <a:t>it’s missing</a:t>
            </a:r>
          </a:p>
        </p:txBody>
      </p:sp>
      <p:pic>
        <p:nvPicPr>
          <p:cNvPr id="6" name="Picture 5" descr="A close up of a sign&#10;&#10;Description automatically generated">
            <a:extLst>
              <a:ext uri="{FF2B5EF4-FFF2-40B4-BE49-F238E27FC236}">
                <a16:creationId xmlns:a16="http://schemas.microsoft.com/office/drawing/2014/main" id="{69CD627F-A48D-4910-BDAB-E86D1B428A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pic>
        <p:nvPicPr>
          <p:cNvPr id="1026" name="Picture 2" descr="missing signage">
            <a:extLst>
              <a:ext uri="{FF2B5EF4-FFF2-40B4-BE49-F238E27FC236}">
                <a16:creationId xmlns:a16="http://schemas.microsoft.com/office/drawing/2014/main" id="{1F9A1CAC-094E-4870-B6E5-17A07E458C7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9319"/>
            <a:ext cx="385286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09682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47240" y="599163"/>
            <a:ext cx="9873085" cy="769441"/>
          </a:xfrm>
          <a:prstGeom prst="rect">
            <a:avLst/>
          </a:prstGeom>
          <a:noFill/>
        </p:spPr>
        <p:txBody>
          <a:bodyPr wrap="square" rtlCol="0">
            <a:spAutoFit/>
          </a:bodyPr>
          <a:lstStyle/>
          <a:p>
            <a:r>
              <a:rPr lang="en-US" sz="4400" dirty="0">
                <a:solidFill>
                  <a:srgbClr val="707070"/>
                </a:solidFill>
                <a:latin typeface="Aliens &amp; cows" panose="00000500000000000000" pitchFamily="2" charset="0"/>
              </a:rPr>
              <a:t>Demo: </a:t>
            </a:r>
            <a:r>
              <a:rPr lang="en-US" sz="4400" dirty="0">
                <a:solidFill>
                  <a:srgbClr val="707070"/>
                </a:solidFill>
                <a:latin typeface="Consolas" panose="020B0609020204030204" pitchFamily="49" charset="0"/>
              </a:rPr>
              <a:t>sort-filter-</a:t>
            </a:r>
            <a:r>
              <a:rPr lang="en-US" sz="4400" dirty="0" err="1">
                <a:solidFill>
                  <a:srgbClr val="707070"/>
                </a:solidFill>
                <a:latin typeface="Consolas" panose="020B0609020204030204" pitchFamily="49" charset="0"/>
              </a:rPr>
              <a:t>demo.sql</a:t>
            </a:r>
            <a:endParaRPr lang="en-US" sz="4400" dirty="0">
              <a:solidFill>
                <a:srgbClr val="707070"/>
              </a:solidFill>
              <a:latin typeface="Consolas" panose="020B0609020204030204" pitchFamily="49" charset="0"/>
            </a:endParaRPr>
          </a:p>
        </p:txBody>
      </p:sp>
      <p:pic>
        <p:nvPicPr>
          <p:cNvPr id="15" name="Picture 14" descr="A close up of a sign&#10;&#10;Description automatically generated">
            <a:extLst>
              <a:ext uri="{FF2B5EF4-FFF2-40B4-BE49-F238E27FC236}">
                <a16:creationId xmlns:a16="http://schemas.microsoft.com/office/drawing/2014/main" id="{29761B90-A7DE-4A60-A915-F085BD87CA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spTree>
    <p:extLst>
      <p:ext uri="{BB962C8B-B14F-4D97-AF65-F5344CB8AC3E}">
        <p14:creationId xmlns:p14="http://schemas.microsoft.com/office/powerpoint/2010/main" val="428966081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74420" y="0"/>
            <a:ext cx="5617580" cy="6858000"/>
          </a:xfrm>
          <a:prstGeom prst="rect">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69227" t="33418" r="20112" b="50548"/>
          <a:stretch/>
        </p:blipFill>
        <p:spPr>
          <a:xfrm>
            <a:off x="10386349" y="5029795"/>
            <a:ext cx="1805651" cy="1991719"/>
          </a:xfrm>
          <a:prstGeom prst="rect">
            <a:avLst/>
          </a:prstGeom>
        </p:spPr>
      </p:pic>
      <p:sp>
        <p:nvSpPr>
          <p:cNvPr id="3" name="TextBox 2"/>
          <p:cNvSpPr txBox="1"/>
          <p:nvPr/>
        </p:nvSpPr>
        <p:spPr>
          <a:xfrm>
            <a:off x="173620" y="219919"/>
            <a:ext cx="6400800" cy="7150675"/>
          </a:xfrm>
          <a:prstGeom prst="rect">
            <a:avLst/>
          </a:prstGeom>
          <a:noFill/>
        </p:spPr>
        <p:txBody>
          <a:bodyPr wrap="square" rtlCol="0">
            <a:spAutoFit/>
          </a:bodyPr>
          <a:lstStyle/>
          <a:p>
            <a:r>
              <a:rPr lang="en-US" sz="4000" b="1" dirty="0">
                <a:solidFill>
                  <a:srgbClr val="CF3338"/>
                </a:solidFill>
                <a:latin typeface="Pragmatica" panose="020B0403040502020204" pitchFamily="34" charset="0"/>
              </a:rPr>
              <a:t>Drills </a:t>
            </a:r>
            <a:r>
              <a:rPr lang="en-US" sz="3000" b="1" dirty="0">
                <a:solidFill>
                  <a:srgbClr val="CF3338"/>
                </a:solidFill>
                <a:latin typeface="Pragmatica" panose="020B0403040502020204" pitchFamily="34" charset="0"/>
              </a:rPr>
              <a:t>(continues on next slide)</a:t>
            </a:r>
          </a:p>
          <a:p>
            <a:r>
              <a:rPr lang="en-US" sz="2800" dirty="0">
                <a:solidFill>
                  <a:srgbClr val="CF3338"/>
                </a:solidFill>
                <a:latin typeface="Pragmatica" panose="020B0403040502020204" pitchFamily="34" charset="0"/>
              </a:rPr>
              <a:t>Using the </a:t>
            </a:r>
            <a:r>
              <a:rPr lang="en-US" sz="2800" dirty="0">
                <a:solidFill>
                  <a:srgbClr val="CF3338"/>
                </a:solidFill>
                <a:latin typeface="Consolas" panose="020B0609020204030204" pitchFamily="49" charset="0"/>
              </a:rPr>
              <a:t>Managers</a:t>
            </a:r>
            <a:r>
              <a:rPr lang="en-US" sz="2800" dirty="0">
                <a:solidFill>
                  <a:srgbClr val="CF3338"/>
                </a:solidFill>
                <a:latin typeface="Pragmatica" panose="020B0403040502020204" pitchFamily="34" charset="0"/>
              </a:rPr>
              <a:t> table:</a:t>
            </a:r>
          </a:p>
          <a:p>
            <a:endParaRPr lang="en-US" sz="2800" dirty="0">
              <a:solidFill>
                <a:srgbClr val="CF3338"/>
              </a:solidFill>
              <a:latin typeface="Pragmatica" panose="020B0403040502020204" pitchFamily="34" charset="0"/>
            </a:endParaRPr>
          </a:p>
          <a:p>
            <a:pPr marL="457200" lvl="0" indent="-361950">
              <a:lnSpc>
                <a:spcPct val="115000"/>
              </a:lnSpc>
              <a:spcBef>
                <a:spcPts val="750"/>
              </a:spcBef>
              <a:buClr>
                <a:srgbClr val="C00000"/>
              </a:buClr>
              <a:buSzPts val="2100"/>
              <a:buFont typeface="Arial"/>
              <a:buAutoNum type="arabicPeriod"/>
            </a:pPr>
            <a:r>
              <a:rPr lang="en-US" sz="2400" dirty="0">
                <a:solidFill>
                  <a:srgbClr val="C00000"/>
                </a:solidFill>
                <a:latin typeface="Pragmatica" panose="020B0403040502020204"/>
              </a:rPr>
              <a:t>Select all records, sorted newest to oldest, then by </a:t>
            </a:r>
            <a:r>
              <a:rPr lang="en-US" sz="2400" dirty="0" err="1">
                <a:solidFill>
                  <a:srgbClr val="C00000"/>
                </a:solidFill>
                <a:latin typeface="Consolas" panose="020B0609020204030204" pitchFamily="49" charset="0"/>
              </a:rPr>
              <a:t>playerID</a:t>
            </a:r>
            <a:r>
              <a:rPr lang="en-US" sz="2400" dirty="0">
                <a:solidFill>
                  <a:srgbClr val="C00000"/>
                </a:solidFill>
                <a:latin typeface="Pragmatica" panose="020B0403040502020204"/>
              </a:rPr>
              <a:t> alphabetically.</a:t>
            </a:r>
            <a:endParaRPr lang="en-US" sz="2400" dirty="0">
              <a:solidFill>
                <a:srgbClr val="C00000"/>
              </a:solidFill>
              <a:latin typeface="Pragmatica" panose="020B0403040502020204"/>
              <a:ea typeface="Consolas"/>
              <a:cs typeface="Consolas"/>
              <a:sym typeface="Consolas"/>
            </a:endParaRPr>
          </a:p>
          <a:p>
            <a:pPr marL="457200" lvl="0" indent="-355600">
              <a:lnSpc>
                <a:spcPct val="115000"/>
              </a:lnSpc>
              <a:buClr>
                <a:srgbClr val="C00000"/>
              </a:buClr>
              <a:buSzPts val="2000"/>
              <a:buAutoNum type="arabicPeriod"/>
            </a:pPr>
            <a:r>
              <a:rPr lang="en-US" sz="2400" dirty="0">
                <a:solidFill>
                  <a:srgbClr val="C00000"/>
                </a:solidFill>
                <a:latin typeface="Pragmatica" panose="020B0403040502020204"/>
              </a:rPr>
              <a:t>Select all records between the 1991 and 2000 seasons, sorted high to low by number of games, </a:t>
            </a:r>
            <a:r>
              <a:rPr lang="en-US" sz="2400" dirty="0">
                <a:solidFill>
                  <a:srgbClr val="C00000"/>
                </a:solidFill>
                <a:latin typeface="Consolas" panose="020B0609020204030204" pitchFamily="49" charset="0"/>
              </a:rPr>
              <a:t>G</a:t>
            </a:r>
            <a:r>
              <a:rPr lang="en-US" sz="2400" dirty="0">
                <a:solidFill>
                  <a:srgbClr val="C00000"/>
                </a:solidFill>
                <a:latin typeface="Pragmatica" panose="020B0403040502020204"/>
              </a:rPr>
              <a:t>.</a:t>
            </a:r>
          </a:p>
          <a:p>
            <a:pPr marL="457200" lvl="0" indent="-355600">
              <a:lnSpc>
                <a:spcPct val="115000"/>
              </a:lnSpc>
              <a:buClr>
                <a:srgbClr val="C00000"/>
              </a:buClr>
              <a:buSzPts val="2000"/>
              <a:buAutoNum type="arabicPeriod"/>
            </a:pPr>
            <a:r>
              <a:rPr lang="en-US" sz="2400" dirty="0">
                <a:solidFill>
                  <a:srgbClr val="C00000"/>
                </a:solidFill>
                <a:latin typeface="Pragmatica" panose="020B0403040502020204"/>
              </a:rPr>
              <a:t>Create a field, </a:t>
            </a:r>
            <a:r>
              <a:rPr lang="en-US" sz="2400" dirty="0" err="1">
                <a:solidFill>
                  <a:srgbClr val="C00000"/>
                </a:solidFill>
                <a:latin typeface="Consolas" panose="020B0609020204030204" pitchFamily="49" charset="0"/>
              </a:rPr>
              <a:t>win_diff</a:t>
            </a:r>
            <a:r>
              <a:rPr lang="en-US" sz="2400" dirty="0">
                <a:solidFill>
                  <a:srgbClr val="C00000"/>
                </a:solidFill>
                <a:latin typeface="Pragmatica" panose="020B0403040502020204"/>
              </a:rPr>
              <a:t>, calculated as </a:t>
            </a:r>
            <a:r>
              <a:rPr lang="en-US" sz="2400" dirty="0">
                <a:solidFill>
                  <a:srgbClr val="C00000"/>
                </a:solidFill>
                <a:latin typeface="Consolas" panose="020B0609020204030204" pitchFamily="49" charset="0"/>
              </a:rPr>
              <a:t>W</a:t>
            </a:r>
            <a:r>
              <a:rPr lang="en-US" sz="2400" dirty="0">
                <a:solidFill>
                  <a:srgbClr val="C00000"/>
                </a:solidFill>
                <a:latin typeface="Pragmatica" panose="020B0403040502020204"/>
              </a:rPr>
              <a:t> – </a:t>
            </a:r>
            <a:r>
              <a:rPr lang="en-US" sz="2400" dirty="0">
                <a:solidFill>
                  <a:srgbClr val="C00000"/>
                </a:solidFill>
                <a:latin typeface="Consolas" panose="020B0609020204030204" pitchFamily="49" charset="0"/>
              </a:rPr>
              <a:t>L</a:t>
            </a:r>
            <a:r>
              <a:rPr lang="en-US" sz="2400" dirty="0">
                <a:solidFill>
                  <a:srgbClr val="C00000"/>
                </a:solidFill>
                <a:latin typeface="Pragmatica" panose="020B0403040502020204"/>
              </a:rPr>
              <a:t>. Return the records with the 25 highest values of </a:t>
            </a:r>
            <a:r>
              <a:rPr lang="en-US" sz="2400" dirty="0" err="1">
                <a:solidFill>
                  <a:srgbClr val="C00000"/>
                </a:solidFill>
                <a:latin typeface="Pragmatica" panose="020B0403040502020204"/>
              </a:rPr>
              <a:t>win_diff</a:t>
            </a:r>
            <a:r>
              <a:rPr lang="en-US" sz="2400" dirty="0">
                <a:solidFill>
                  <a:srgbClr val="C00000"/>
                </a:solidFill>
                <a:latin typeface="Pragmatica" panose="020B0403040502020204"/>
              </a:rPr>
              <a:t>.</a:t>
            </a:r>
          </a:p>
          <a:p>
            <a:pPr marL="457200" lvl="0" indent="-355600">
              <a:lnSpc>
                <a:spcPct val="115000"/>
              </a:lnSpc>
              <a:buClr>
                <a:srgbClr val="C00000"/>
              </a:buClr>
              <a:buSzPts val="2000"/>
              <a:buAutoNum type="arabicPeriod"/>
            </a:pPr>
            <a:r>
              <a:rPr lang="en-US" sz="2400" dirty="0">
                <a:solidFill>
                  <a:srgbClr val="C00000"/>
                </a:solidFill>
                <a:latin typeface="Pragmatica" panose="020B0403040502020204"/>
                <a:ea typeface="Consolas"/>
                <a:cs typeface="Consolas"/>
                <a:sym typeface="Consolas"/>
              </a:rPr>
              <a:t>How many missing values are in the rank field?</a:t>
            </a:r>
          </a:p>
          <a:p>
            <a:endParaRPr lang="en-US" sz="4000" dirty="0">
              <a:solidFill>
                <a:srgbClr val="CF3338"/>
              </a:solidFill>
              <a:latin typeface="Pragmatica" panose="020B0403040502020204" pitchFamily="34" charset="0"/>
            </a:endParaRPr>
          </a:p>
          <a:p>
            <a:endParaRPr lang="en-US" sz="4000" dirty="0">
              <a:solidFill>
                <a:srgbClr val="CF3338"/>
              </a:solidFill>
              <a:latin typeface="Pragmatica" panose="020B0403040502020204" pitchFamily="34" charset="0"/>
            </a:endParaRPr>
          </a:p>
        </p:txBody>
      </p:sp>
    </p:spTree>
    <p:extLst>
      <p:ext uri="{BB962C8B-B14F-4D97-AF65-F5344CB8AC3E}">
        <p14:creationId xmlns:p14="http://schemas.microsoft.com/office/powerpoint/2010/main" val="14520680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47240" y="113388"/>
            <a:ext cx="9230393" cy="1015663"/>
          </a:xfrm>
          <a:prstGeom prst="rect">
            <a:avLst/>
          </a:prstGeom>
          <a:noFill/>
        </p:spPr>
        <p:txBody>
          <a:bodyPr wrap="square" rtlCol="0">
            <a:spAutoFit/>
          </a:bodyPr>
          <a:lstStyle/>
          <a:p>
            <a:r>
              <a:rPr lang="en-US" sz="6000" dirty="0">
                <a:latin typeface="Aliens &amp; cows" panose="00000500000000000000" pitchFamily="2" charset="0"/>
              </a:rPr>
              <a:t>I’m guessing you want work</a:t>
            </a:r>
          </a:p>
        </p:txBody>
      </p:sp>
      <p:pic>
        <p:nvPicPr>
          <p:cNvPr id="15" name="Picture 14" descr="A close up of a sign&#10;&#10;Description automatically generated">
            <a:extLst>
              <a:ext uri="{FF2B5EF4-FFF2-40B4-BE49-F238E27FC236}">
                <a16:creationId xmlns:a16="http://schemas.microsoft.com/office/drawing/2014/main" id="{29761B90-A7DE-4A60-A915-F085BD87CA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pic>
        <p:nvPicPr>
          <p:cNvPr id="5" name="Picture 2" descr="Chart of number of data jobs mentioning each skill">
            <a:extLst>
              <a:ext uri="{FF2B5EF4-FFF2-40B4-BE49-F238E27FC236}">
                <a16:creationId xmlns:a16="http://schemas.microsoft.com/office/drawing/2014/main" id="{A3D80E7C-3282-41A9-91DB-F202ED980B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11112" y="1310192"/>
            <a:ext cx="6569775" cy="423761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63F22D05-8667-488C-B429-1A3067C94ABB}"/>
              </a:ext>
            </a:extLst>
          </p:cNvPr>
          <p:cNvSpPr txBox="1"/>
          <p:nvPr/>
        </p:nvSpPr>
        <p:spPr>
          <a:xfrm>
            <a:off x="76631" y="6202837"/>
            <a:ext cx="9304256" cy="923330"/>
          </a:xfrm>
          <a:prstGeom prst="rect">
            <a:avLst/>
          </a:prstGeom>
          <a:noFill/>
        </p:spPr>
        <p:txBody>
          <a:bodyPr wrap="square" rtlCol="0">
            <a:spAutoFit/>
          </a:bodyPr>
          <a:lstStyle/>
          <a:p>
            <a:r>
              <a:rPr lang="en-US" dirty="0">
                <a:latin typeface="Pragmatica" panose="020B0403040502020204"/>
                <a:hlinkClick r:id="rId4"/>
              </a:rPr>
              <a:t>https://www.dataquest.io/blog/why-sql-is-the-most-important-language-to-learn/</a:t>
            </a:r>
            <a:r>
              <a:rPr lang="en-US" dirty="0">
                <a:latin typeface="Pragmatica" panose="020B0403040502020204"/>
              </a:rPr>
              <a:t>  </a:t>
            </a:r>
          </a:p>
          <a:p>
            <a:br>
              <a:rPr lang="en-US" dirty="0">
                <a:latin typeface="Pragmatica" panose="020B0403040502020204"/>
              </a:rPr>
            </a:br>
            <a:r>
              <a:rPr lang="en-US" dirty="0">
                <a:latin typeface="Pragmatica" panose="020B0403040502020204"/>
              </a:rPr>
              <a:t>  </a:t>
            </a:r>
          </a:p>
        </p:txBody>
      </p:sp>
    </p:spTree>
    <p:extLst>
      <p:ext uri="{BB962C8B-B14F-4D97-AF65-F5344CB8AC3E}">
        <p14:creationId xmlns:p14="http://schemas.microsoft.com/office/powerpoint/2010/main" val="294112009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74420" y="0"/>
            <a:ext cx="5617580" cy="6858000"/>
          </a:xfrm>
          <a:prstGeom prst="rect">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69227" t="33418" r="20112" b="50548"/>
          <a:stretch/>
        </p:blipFill>
        <p:spPr>
          <a:xfrm>
            <a:off x="10386349" y="5029795"/>
            <a:ext cx="1805651" cy="1991719"/>
          </a:xfrm>
          <a:prstGeom prst="rect">
            <a:avLst/>
          </a:prstGeom>
        </p:spPr>
      </p:pic>
      <p:sp>
        <p:nvSpPr>
          <p:cNvPr id="3" name="TextBox 2"/>
          <p:cNvSpPr txBox="1"/>
          <p:nvPr/>
        </p:nvSpPr>
        <p:spPr>
          <a:xfrm>
            <a:off x="173620" y="219919"/>
            <a:ext cx="6400800" cy="7150675"/>
          </a:xfrm>
          <a:prstGeom prst="rect">
            <a:avLst/>
          </a:prstGeom>
          <a:noFill/>
        </p:spPr>
        <p:txBody>
          <a:bodyPr wrap="square" rtlCol="0">
            <a:spAutoFit/>
          </a:bodyPr>
          <a:lstStyle/>
          <a:p>
            <a:r>
              <a:rPr lang="en-US" sz="4000" b="1" dirty="0">
                <a:solidFill>
                  <a:srgbClr val="CF3338"/>
                </a:solidFill>
                <a:latin typeface="Pragmatica" panose="020B0403040502020204" pitchFamily="34" charset="0"/>
              </a:rPr>
              <a:t>Drills </a:t>
            </a:r>
            <a:r>
              <a:rPr lang="en-US" sz="3000" b="1" dirty="0">
                <a:solidFill>
                  <a:srgbClr val="CF3338"/>
                </a:solidFill>
                <a:latin typeface="Pragmatica" panose="020B0403040502020204" pitchFamily="34" charset="0"/>
              </a:rPr>
              <a:t>(continued from previous slide)</a:t>
            </a:r>
          </a:p>
          <a:p>
            <a:r>
              <a:rPr lang="en-US" sz="2800" dirty="0">
                <a:solidFill>
                  <a:srgbClr val="CF3338"/>
                </a:solidFill>
                <a:latin typeface="Pragmatica" panose="020B0403040502020204" pitchFamily="34" charset="0"/>
              </a:rPr>
              <a:t>Using the </a:t>
            </a:r>
            <a:r>
              <a:rPr lang="en-US" sz="2800" dirty="0">
                <a:solidFill>
                  <a:srgbClr val="CF3338"/>
                </a:solidFill>
                <a:latin typeface="Consolas" panose="020B0609020204030204" pitchFamily="49" charset="0"/>
              </a:rPr>
              <a:t>Managers</a:t>
            </a:r>
            <a:r>
              <a:rPr lang="en-US" sz="2800" dirty="0">
                <a:solidFill>
                  <a:srgbClr val="CF3338"/>
                </a:solidFill>
                <a:latin typeface="Pragmatica" panose="020B0403040502020204" pitchFamily="34" charset="0"/>
              </a:rPr>
              <a:t> table:</a:t>
            </a:r>
          </a:p>
          <a:p>
            <a:endParaRPr lang="en-US" sz="2800" dirty="0">
              <a:solidFill>
                <a:srgbClr val="CF3338"/>
              </a:solidFill>
              <a:latin typeface="Pragmatica" panose="020B0403040502020204" pitchFamily="34" charset="0"/>
            </a:endParaRPr>
          </a:p>
          <a:p>
            <a:pPr marL="457200" lvl="0" indent="-361950">
              <a:lnSpc>
                <a:spcPct val="115000"/>
              </a:lnSpc>
              <a:spcBef>
                <a:spcPts val="750"/>
              </a:spcBef>
              <a:buClr>
                <a:srgbClr val="C00000"/>
              </a:buClr>
              <a:buSzPts val="2100"/>
              <a:buFont typeface="Arial"/>
              <a:buAutoNum type="arabicPeriod"/>
            </a:pPr>
            <a:r>
              <a:rPr lang="en-US" sz="2400" dirty="0">
                <a:solidFill>
                  <a:srgbClr val="C00000"/>
                </a:solidFill>
                <a:latin typeface="Pragmatica" panose="020B0403040502020204"/>
              </a:rPr>
              <a:t>Select all records, sorted newest to oldest, then by </a:t>
            </a:r>
            <a:r>
              <a:rPr lang="en-US" sz="2400" dirty="0" err="1">
                <a:solidFill>
                  <a:srgbClr val="C00000"/>
                </a:solidFill>
                <a:latin typeface="Consolas" panose="020B0609020204030204" pitchFamily="49" charset="0"/>
              </a:rPr>
              <a:t>playerID</a:t>
            </a:r>
            <a:r>
              <a:rPr lang="en-US" sz="2400" dirty="0">
                <a:solidFill>
                  <a:srgbClr val="C00000"/>
                </a:solidFill>
                <a:latin typeface="Pragmatica" panose="020B0403040502020204"/>
              </a:rPr>
              <a:t> alphabetically.</a:t>
            </a:r>
            <a:endParaRPr lang="en-US" sz="2400" dirty="0">
              <a:solidFill>
                <a:srgbClr val="C00000"/>
              </a:solidFill>
              <a:latin typeface="Pragmatica" panose="020B0403040502020204"/>
              <a:ea typeface="Consolas"/>
              <a:cs typeface="Consolas"/>
              <a:sym typeface="Consolas"/>
            </a:endParaRPr>
          </a:p>
          <a:p>
            <a:pPr marL="457200" lvl="0" indent="-355600">
              <a:lnSpc>
                <a:spcPct val="115000"/>
              </a:lnSpc>
              <a:buClr>
                <a:srgbClr val="C00000"/>
              </a:buClr>
              <a:buSzPts val="2000"/>
              <a:buAutoNum type="arabicPeriod"/>
            </a:pPr>
            <a:r>
              <a:rPr lang="en-US" sz="2400" dirty="0">
                <a:solidFill>
                  <a:srgbClr val="C00000"/>
                </a:solidFill>
                <a:latin typeface="Pragmatica" panose="020B0403040502020204"/>
              </a:rPr>
              <a:t>Select all records between the 1991 and 2000 seasons, sorted high to low by number of games, </a:t>
            </a:r>
            <a:r>
              <a:rPr lang="en-US" sz="2400" dirty="0">
                <a:solidFill>
                  <a:srgbClr val="C00000"/>
                </a:solidFill>
                <a:latin typeface="Consolas" panose="020B0609020204030204" pitchFamily="49" charset="0"/>
              </a:rPr>
              <a:t>G</a:t>
            </a:r>
            <a:r>
              <a:rPr lang="en-US" sz="2400" dirty="0">
                <a:solidFill>
                  <a:srgbClr val="C00000"/>
                </a:solidFill>
                <a:latin typeface="Pragmatica" panose="020B0403040502020204"/>
              </a:rPr>
              <a:t>.</a:t>
            </a:r>
          </a:p>
          <a:p>
            <a:pPr marL="457200" lvl="0" indent="-355600">
              <a:lnSpc>
                <a:spcPct val="115000"/>
              </a:lnSpc>
              <a:buClr>
                <a:srgbClr val="C00000"/>
              </a:buClr>
              <a:buSzPts val="2000"/>
              <a:buAutoNum type="arabicPeriod"/>
            </a:pPr>
            <a:r>
              <a:rPr lang="en-US" sz="2400" dirty="0">
                <a:solidFill>
                  <a:srgbClr val="C00000"/>
                </a:solidFill>
                <a:latin typeface="Pragmatica" panose="020B0403040502020204"/>
              </a:rPr>
              <a:t>Create a field, </a:t>
            </a:r>
            <a:r>
              <a:rPr lang="en-US" sz="2400" dirty="0" err="1">
                <a:solidFill>
                  <a:srgbClr val="C00000"/>
                </a:solidFill>
                <a:latin typeface="Consolas" panose="020B0609020204030204" pitchFamily="49" charset="0"/>
              </a:rPr>
              <a:t>win_diff</a:t>
            </a:r>
            <a:r>
              <a:rPr lang="en-US" sz="2400" dirty="0">
                <a:solidFill>
                  <a:srgbClr val="C00000"/>
                </a:solidFill>
                <a:latin typeface="Pragmatica" panose="020B0403040502020204"/>
              </a:rPr>
              <a:t>, calculated as </a:t>
            </a:r>
            <a:r>
              <a:rPr lang="en-US" sz="2400" dirty="0">
                <a:solidFill>
                  <a:srgbClr val="C00000"/>
                </a:solidFill>
                <a:latin typeface="Consolas" panose="020B0609020204030204" pitchFamily="49" charset="0"/>
              </a:rPr>
              <a:t>W</a:t>
            </a:r>
            <a:r>
              <a:rPr lang="en-US" sz="2400" dirty="0">
                <a:solidFill>
                  <a:srgbClr val="C00000"/>
                </a:solidFill>
                <a:latin typeface="Pragmatica" panose="020B0403040502020204"/>
              </a:rPr>
              <a:t> – </a:t>
            </a:r>
            <a:r>
              <a:rPr lang="en-US" sz="2400" dirty="0">
                <a:solidFill>
                  <a:srgbClr val="C00000"/>
                </a:solidFill>
                <a:latin typeface="Consolas" panose="020B0609020204030204" pitchFamily="49" charset="0"/>
              </a:rPr>
              <a:t>L</a:t>
            </a:r>
            <a:r>
              <a:rPr lang="en-US" sz="2400" dirty="0">
                <a:solidFill>
                  <a:srgbClr val="C00000"/>
                </a:solidFill>
                <a:latin typeface="Pragmatica" panose="020B0403040502020204"/>
              </a:rPr>
              <a:t>. Return the records with the 25 highest values of </a:t>
            </a:r>
            <a:r>
              <a:rPr lang="en-US" sz="2400" dirty="0" err="1">
                <a:solidFill>
                  <a:srgbClr val="C00000"/>
                </a:solidFill>
                <a:latin typeface="Pragmatica" panose="020B0403040502020204"/>
              </a:rPr>
              <a:t>win_diff</a:t>
            </a:r>
            <a:r>
              <a:rPr lang="en-US" sz="2400" dirty="0">
                <a:solidFill>
                  <a:srgbClr val="C00000"/>
                </a:solidFill>
                <a:latin typeface="Pragmatica" panose="020B0403040502020204"/>
              </a:rPr>
              <a:t>.</a:t>
            </a:r>
          </a:p>
          <a:p>
            <a:pPr marL="457200" lvl="0" indent="-355600">
              <a:lnSpc>
                <a:spcPct val="115000"/>
              </a:lnSpc>
              <a:buClr>
                <a:srgbClr val="C00000"/>
              </a:buClr>
              <a:buSzPts val="2000"/>
              <a:buAutoNum type="arabicPeriod"/>
            </a:pPr>
            <a:r>
              <a:rPr lang="en-US" sz="2400" dirty="0">
                <a:solidFill>
                  <a:srgbClr val="C00000"/>
                </a:solidFill>
                <a:latin typeface="Pragmatica" panose="020B0403040502020204"/>
                <a:ea typeface="Consolas"/>
                <a:cs typeface="Consolas"/>
                <a:sym typeface="Consolas"/>
              </a:rPr>
              <a:t>How many missing values are in the rank field?</a:t>
            </a:r>
          </a:p>
          <a:p>
            <a:endParaRPr lang="en-US" sz="4000" dirty="0">
              <a:solidFill>
                <a:srgbClr val="CF3338"/>
              </a:solidFill>
              <a:latin typeface="Pragmatica" panose="020B0403040502020204" pitchFamily="34" charset="0"/>
            </a:endParaRPr>
          </a:p>
          <a:p>
            <a:endParaRPr lang="en-US" sz="4000" dirty="0">
              <a:solidFill>
                <a:srgbClr val="CF3338"/>
              </a:solidFill>
              <a:latin typeface="Pragmatica" panose="020B0403040502020204" pitchFamily="34" charset="0"/>
            </a:endParaRPr>
          </a:p>
        </p:txBody>
      </p:sp>
    </p:spTree>
    <p:extLst>
      <p:ext uri="{BB962C8B-B14F-4D97-AF65-F5344CB8AC3E}">
        <p14:creationId xmlns:p14="http://schemas.microsoft.com/office/powerpoint/2010/main" val="209275364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520861" y="393539"/>
            <a:ext cx="10324617" cy="2123658"/>
          </a:xfrm>
          <a:prstGeom prst="rect">
            <a:avLst/>
          </a:prstGeom>
          <a:noFill/>
        </p:spPr>
        <p:txBody>
          <a:bodyPr wrap="square" rtlCol="0">
            <a:spAutoFit/>
          </a:bodyPr>
          <a:lstStyle/>
          <a:p>
            <a:r>
              <a:rPr lang="en-US" sz="6600" b="1" dirty="0">
                <a:solidFill>
                  <a:schemeClr val="bg1"/>
                </a:solidFill>
                <a:latin typeface="Normafixed Tryout" panose="00000409000000000000" pitchFamily="49" charset="0"/>
              </a:rPr>
              <a:t>From </a:t>
            </a:r>
            <a:r>
              <a:rPr lang="en-US" sz="6600" b="1" dirty="0">
                <a:solidFill>
                  <a:schemeClr val="bg1"/>
                </a:solidFill>
                <a:latin typeface="Consolas" panose="020B0609020204030204" pitchFamily="49" charset="0"/>
              </a:rPr>
              <a:t>SUM()</a:t>
            </a:r>
            <a:r>
              <a:rPr lang="en-US" sz="6600" b="1" dirty="0">
                <a:solidFill>
                  <a:schemeClr val="bg1"/>
                </a:solidFill>
                <a:latin typeface="Normafixed Tryout" panose="00000409000000000000" pitchFamily="49" charset="0"/>
              </a:rPr>
              <a:t> and </a:t>
            </a:r>
            <a:r>
              <a:rPr lang="en-US" sz="6600" b="1" dirty="0">
                <a:solidFill>
                  <a:schemeClr val="bg1"/>
                </a:solidFill>
                <a:latin typeface="Consolas" panose="020B0609020204030204" pitchFamily="49" charset="0"/>
              </a:rPr>
              <a:t>SUMIF() to Aggregation</a:t>
            </a:r>
          </a:p>
        </p:txBody>
      </p:sp>
    </p:spTree>
    <p:extLst>
      <p:ext uri="{BB962C8B-B14F-4D97-AF65-F5344CB8AC3E}">
        <p14:creationId xmlns:p14="http://schemas.microsoft.com/office/powerpoint/2010/main" val="143671170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47240" y="599163"/>
            <a:ext cx="9873085" cy="769441"/>
          </a:xfrm>
          <a:prstGeom prst="rect">
            <a:avLst/>
          </a:prstGeom>
          <a:noFill/>
        </p:spPr>
        <p:txBody>
          <a:bodyPr wrap="square" rtlCol="0">
            <a:spAutoFit/>
          </a:bodyPr>
          <a:lstStyle/>
          <a:p>
            <a:r>
              <a:rPr lang="en-US" sz="4400" dirty="0">
                <a:solidFill>
                  <a:srgbClr val="707070"/>
                </a:solidFill>
                <a:latin typeface="Aliens &amp; cows" panose="00000500000000000000" pitchFamily="2" charset="0"/>
              </a:rPr>
              <a:t>Demo: </a:t>
            </a:r>
            <a:r>
              <a:rPr lang="en-US" sz="4400" dirty="0">
                <a:solidFill>
                  <a:srgbClr val="707070"/>
                </a:solidFill>
                <a:latin typeface="Consolas" panose="020B0609020204030204" pitchFamily="49" charset="0"/>
              </a:rPr>
              <a:t>aggregation-demo.xlsx</a:t>
            </a:r>
          </a:p>
        </p:txBody>
      </p:sp>
      <p:pic>
        <p:nvPicPr>
          <p:cNvPr id="15" name="Picture 14" descr="A close up of a sign&#10;&#10;Description automatically generated">
            <a:extLst>
              <a:ext uri="{FF2B5EF4-FFF2-40B4-BE49-F238E27FC236}">
                <a16:creationId xmlns:a16="http://schemas.microsoft.com/office/drawing/2014/main" id="{29761B90-A7DE-4A60-A915-F085BD87CA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spTree>
    <p:extLst>
      <p:ext uri="{BB962C8B-B14F-4D97-AF65-F5344CB8AC3E}">
        <p14:creationId xmlns:p14="http://schemas.microsoft.com/office/powerpoint/2010/main" val="193283178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1447363" cy="923330"/>
          </a:xfrm>
          <a:prstGeom prst="rect">
            <a:avLst/>
          </a:prstGeom>
          <a:noFill/>
        </p:spPr>
        <p:txBody>
          <a:bodyPr wrap="square" rtlCol="0">
            <a:spAutoFit/>
          </a:bodyPr>
          <a:lstStyle/>
          <a:p>
            <a:r>
              <a:rPr lang="en-US" sz="5400" dirty="0">
                <a:latin typeface="Aliens &amp; cows" panose="00000500000000000000" pitchFamily="2" charset="0"/>
              </a:rPr>
              <a:t>Basic arithmetic functions</a:t>
            </a:r>
          </a:p>
        </p:txBody>
      </p:sp>
      <p:pic>
        <p:nvPicPr>
          <p:cNvPr id="5" name="Picture 4" descr="A close up of a sign&#10;&#10;Description automatically generated">
            <a:extLst>
              <a:ext uri="{FF2B5EF4-FFF2-40B4-BE49-F238E27FC236}">
                <a16:creationId xmlns:a16="http://schemas.microsoft.com/office/drawing/2014/main" id="{FD1063B2-28A1-48D5-A065-653DD41E3B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graphicFrame>
        <p:nvGraphicFramePr>
          <p:cNvPr id="7" name="Table 6">
            <a:extLst>
              <a:ext uri="{FF2B5EF4-FFF2-40B4-BE49-F238E27FC236}">
                <a16:creationId xmlns:a16="http://schemas.microsoft.com/office/drawing/2014/main" id="{B23FE3AB-C787-4BC8-883C-29BEB0A8A37F}"/>
              </a:ext>
            </a:extLst>
          </p:cNvPr>
          <p:cNvGraphicFramePr>
            <a:graphicFrameLocks noGrp="1"/>
          </p:cNvGraphicFramePr>
          <p:nvPr>
            <p:extLst>
              <p:ext uri="{D42A27DB-BD31-4B8C-83A1-F6EECF244321}">
                <p14:modId xmlns:p14="http://schemas.microsoft.com/office/powerpoint/2010/main" val="1732808496"/>
              </p:ext>
            </p:extLst>
          </p:nvPr>
        </p:nvGraphicFramePr>
        <p:xfrm>
          <a:off x="337532" y="1353416"/>
          <a:ext cx="10553755" cy="3348875"/>
        </p:xfrm>
        <a:graphic>
          <a:graphicData uri="http://schemas.openxmlformats.org/drawingml/2006/table">
            <a:tbl>
              <a:tblPr/>
              <a:tblGrid>
                <a:gridCol w="2529849">
                  <a:extLst>
                    <a:ext uri="{9D8B030D-6E8A-4147-A177-3AD203B41FA5}">
                      <a16:colId xmlns:a16="http://schemas.microsoft.com/office/drawing/2014/main" val="2629133829"/>
                    </a:ext>
                  </a:extLst>
                </a:gridCol>
                <a:gridCol w="8023906">
                  <a:extLst>
                    <a:ext uri="{9D8B030D-6E8A-4147-A177-3AD203B41FA5}">
                      <a16:colId xmlns:a16="http://schemas.microsoft.com/office/drawing/2014/main" val="985116657"/>
                    </a:ext>
                  </a:extLst>
                </a:gridCol>
              </a:tblGrid>
              <a:tr h="595385">
                <a:tc>
                  <a:txBody>
                    <a:bodyPr/>
                    <a:lstStyle/>
                    <a:p>
                      <a:pPr algn="l" fontAlgn="b"/>
                      <a:r>
                        <a:rPr lang="en-US" sz="2800" b="1" i="0" u="none" strike="noStrike" dirty="0">
                          <a:solidFill>
                            <a:schemeClr val="bg1">
                              <a:lumMod val="95000"/>
                            </a:schemeClr>
                          </a:solidFill>
                          <a:effectLst/>
                          <a:latin typeface="Pragmatica" panose="020B0403040502020204" pitchFamily="34" charset="0"/>
                        </a:rPr>
                        <a:t>Operator</a:t>
                      </a:r>
                    </a:p>
                  </a:txBody>
                  <a:tcPr marL="7620" marR="7620" marT="7620" marB="0" anchor="b">
                    <a:lnL>
                      <a:noFill/>
                    </a:lnL>
                    <a:lnR>
                      <a:noFill/>
                    </a:lnR>
                    <a:lnT>
                      <a:noFill/>
                    </a:lnT>
                    <a:lnB>
                      <a:noFill/>
                    </a:lnB>
                    <a:solidFill>
                      <a:srgbClr val="CF3338"/>
                    </a:solidFill>
                  </a:tcPr>
                </a:tc>
                <a:tc>
                  <a:txBody>
                    <a:bodyPr/>
                    <a:lstStyle/>
                    <a:p>
                      <a:pPr algn="l" fontAlgn="b"/>
                      <a:r>
                        <a:rPr lang="en-US" sz="2800" b="1" i="0" u="none" strike="noStrike" dirty="0">
                          <a:solidFill>
                            <a:schemeClr val="bg1">
                              <a:lumMod val="95000"/>
                            </a:schemeClr>
                          </a:solidFill>
                          <a:effectLst/>
                          <a:latin typeface="Pragmatica" panose="020B0403040502020204" pitchFamily="34" charset="0"/>
                        </a:rPr>
                        <a:t>Description</a:t>
                      </a:r>
                    </a:p>
                  </a:txBody>
                  <a:tcPr marL="7620" marR="7620" marT="7620" marB="0" anchor="b">
                    <a:lnL>
                      <a:noFill/>
                    </a:lnL>
                    <a:lnR>
                      <a:noFill/>
                    </a:lnR>
                    <a:lnT>
                      <a:noFill/>
                    </a:lnT>
                    <a:lnB>
                      <a:noFill/>
                    </a:lnB>
                    <a:solidFill>
                      <a:srgbClr val="CF3338"/>
                    </a:solidFill>
                  </a:tcPr>
                </a:tc>
                <a:extLst>
                  <a:ext uri="{0D108BD9-81ED-4DB2-BD59-A6C34878D82A}">
                    <a16:rowId xmlns:a16="http://schemas.microsoft.com/office/drawing/2014/main" val="287320149"/>
                  </a:ext>
                </a:extLst>
              </a:tr>
              <a:tr h="549586">
                <a:tc>
                  <a:txBody>
                    <a:bodyPr/>
                    <a:lstStyle/>
                    <a:p>
                      <a:pPr algn="l" fontAlgn="b"/>
                      <a:r>
                        <a:rPr lang="en-US" sz="2800" b="0" i="0" u="none" strike="noStrike" dirty="0">
                          <a:solidFill>
                            <a:srgbClr val="CF3338"/>
                          </a:solidFill>
                          <a:effectLst/>
                          <a:latin typeface="Consolas" panose="020B0609020204030204" pitchFamily="49" charset="0"/>
                        </a:rPr>
                        <a:t>SUM()</a:t>
                      </a:r>
                    </a:p>
                  </a:txBody>
                  <a:tcPr marL="7620" marR="7620" marT="7620" marB="0" anchor="b">
                    <a:lnL>
                      <a:noFill/>
                    </a:lnL>
                    <a:lnR>
                      <a:noFill/>
                    </a:lnR>
                    <a:lnT>
                      <a:noFill/>
                    </a:lnT>
                    <a:lnB>
                      <a:noFill/>
                    </a:lnB>
                    <a:solidFill>
                      <a:srgbClr val="D9D9D9"/>
                    </a:solidFill>
                  </a:tcPr>
                </a:tc>
                <a:tc>
                  <a:txBody>
                    <a:bodyPr/>
                    <a:lstStyle/>
                    <a:p>
                      <a:pPr algn="l" fontAlgn="b"/>
                      <a:r>
                        <a:rPr lang="en-US" sz="2800" b="0" i="0" u="none" strike="noStrike" dirty="0">
                          <a:solidFill>
                            <a:srgbClr val="CF3338"/>
                          </a:solidFill>
                          <a:effectLst/>
                          <a:latin typeface="Pragmatica" panose="020B0403040502020204" pitchFamily="34" charset="0"/>
                        </a:rPr>
                        <a:t>Total of records</a:t>
                      </a:r>
                    </a:p>
                  </a:txBody>
                  <a:tcPr marL="7620" marR="7620" marT="7620" marB="0" anchor="b">
                    <a:lnL>
                      <a:noFill/>
                    </a:lnL>
                    <a:lnR>
                      <a:noFill/>
                    </a:lnR>
                    <a:lnT>
                      <a:noFill/>
                    </a:lnT>
                    <a:lnB>
                      <a:noFill/>
                    </a:lnB>
                    <a:solidFill>
                      <a:srgbClr val="D9D9D9"/>
                    </a:solidFill>
                  </a:tcPr>
                </a:tc>
                <a:extLst>
                  <a:ext uri="{0D108BD9-81ED-4DB2-BD59-A6C34878D82A}">
                    <a16:rowId xmlns:a16="http://schemas.microsoft.com/office/drawing/2014/main" val="3568129098"/>
                  </a:ext>
                </a:extLst>
              </a:tr>
              <a:tr h="550976">
                <a:tc>
                  <a:txBody>
                    <a:bodyPr/>
                    <a:lstStyle/>
                    <a:p>
                      <a:pPr algn="l" fontAlgn="b"/>
                      <a:r>
                        <a:rPr lang="en-US" sz="2800" b="0" i="0" u="none" strike="noStrike" dirty="0">
                          <a:solidFill>
                            <a:srgbClr val="CF3338"/>
                          </a:solidFill>
                          <a:effectLst/>
                          <a:latin typeface="Consolas" panose="020B0609020204030204" pitchFamily="49" charset="0"/>
                        </a:rPr>
                        <a:t>AVG()</a:t>
                      </a:r>
                    </a:p>
                  </a:txBody>
                  <a:tcPr marL="7620" marR="7620" marT="7620" marB="0" anchor="b">
                    <a:lnL>
                      <a:noFill/>
                    </a:lnL>
                    <a:lnR>
                      <a:noFill/>
                    </a:lnR>
                    <a:lnT>
                      <a:noFill/>
                    </a:lnT>
                    <a:lnB>
                      <a:noFill/>
                    </a:lnB>
                  </a:tcPr>
                </a:tc>
                <a:tc>
                  <a:txBody>
                    <a:bodyPr/>
                    <a:lstStyle/>
                    <a:p>
                      <a:pPr algn="l" fontAlgn="b"/>
                      <a:r>
                        <a:rPr lang="en-US" sz="2800" b="0" i="0" u="none" strike="noStrike" dirty="0">
                          <a:solidFill>
                            <a:srgbClr val="CF3338"/>
                          </a:solidFill>
                          <a:effectLst/>
                          <a:latin typeface="Pragmatica" panose="020B0403040502020204" pitchFamily="34" charset="0"/>
                        </a:rPr>
                        <a:t>Average of records</a:t>
                      </a:r>
                    </a:p>
                  </a:txBody>
                  <a:tcPr marL="7620" marR="7620" marT="7620" marB="0" anchor="b">
                    <a:lnL>
                      <a:noFill/>
                    </a:lnL>
                    <a:lnR>
                      <a:noFill/>
                    </a:lnR>
                    <a:lnT>
                      <a:noFill/>
                    </a:lnT>
                    <a:lnB>
                      <a:noFill/>
                    </a:lnB>
                  </a:tcPr>
                </a:tc>
                <a:extLst>
                  <a:ext uri="{0D108BD9-81ED-4DB2-BD59-A6C34878D82A}">
                    <a16:rowId xmlns:a16="http://schemas.microsoft.com/office/drawing/2014/main" val="2916523719"/>
                  </a:ext>
                </a:extLst>
              </a:tr>
              <a:tr h="550976">
                <a:tc>
                  <a:txBody>
                    <a:bodyPr/>
                    <a:lstStyle/>
                    <a:p>
                      <a:pPr algn="l" fontAlgn="b"/>
                      <a:r>
                        <a:rPr lang="en-US" sz="2800" b="0" i="0" u="none" strike="noStrike" dirty="0">
                          <a:solidFill>
                            <a:srgbClr val="CF3338"/>
                          </a:solidFill>
                          <a:effectLst/>
                          <a:latin typeface="Consolas" panose="020B0609020204030204" pitchFamily="49" charset="0"/>
                        </a:rPr>
                        <a:t>MIN()</a:t>
                      </a:r>
                    </a:p>
                  </a:txBody>
                  <a:tcPr marL="7620" marR="7620" marT="7620" marB="0" anchor="b">
                    <a:lnL>
                      <a:noFill/>
                    </a:lnL>
                    <a:lnR>
                      <a:noFill/>
                    </a:lnR>
                    <a:lnT>
                      <a:noFill/>
                    </a:lnT>
                    <a:lnB>
                      <a:noFill/>
                    </a:lnB>
                    <a:solidFill>
                      <a:srgbClr val="D9D9D9"/>
                    </a:solidFill>
                  </a:tcPr>
                </a:tc>
                <a:tc>
                  <a:txBody>
                    <a:bodyPr/>
                    <a:lstStyle/>
                    <a:p>
                      <a:pPr algn="l" fontAlgn="b"/>
                      <a:r>
                        <a:rPr lang="en-US" sz="2800" b="0" i="0" u="none" strike="noStrike" dirty="0">
                          <a:solidFill>
                            <a:srgbClr val="CF3338"/>
                          </a:solidFill>
                          <a:effectLst/>
                          <a:latin typeface="Pragmatica" panose="020B0403040502020204" pitchFamily="34" charset="0"/>
                        </a:rPr>
                        <a:t>Minimum value of records</a:t>
                      </a:r>
                    </a:p>
                  </a:txBody>
                  <a:tcPr marL="7620" marR="7620" marT="7620" marB="0" anchor="b">
                    <a:lnL>
                      <a:noFill/>
                    </a:lnL>
                    <a:lnR>
                      <a:noFill/>
                    </a:lnR>
                    <a:lnT>
                      <a:noFill/>
                    </a:lnT>
                    <a:lnB>
                      <a:noFill/>
                    </a:lnB>
                    <a:solidFill>
                      <a:srgbClr val="D9D9D9"/>
                    </a:solidFill>
                  </a:tcPr>
                </a:tc>
                <a:extLst>
                  <a:ext uri="{0D108BD9-81ED-4DB2-BD59-A6C34878D82A}">
                    <a16:rowId xmlns:a16="http://schemas.microsoft.com/office/drawing/2014/main" val="1604127386"/>
                  </a:ext>
                </a:extLst>
              </a:tr>
              <a:tr h="550976">
                <a:tc>
                  <a:txBody>
                    <a:bodyPr/>
                    <a:lstStyle/>
                    <a:p>
                      <a:pPr algn="l" fontAlgn="b"/>
                      <a:r>
                        <a:rPr lang="en-US" sz="2800" b="0" i="0" u="none" strike="noStrike" dirty="0">
                          <a:solidFill>
                            <a:srgbClr val="CF3338"/>
                          </a:solidFill>
                          <a:effectLst/>
                          <a:latin typeface="Consolas" panose="020B0609020204030204" pitchFamily="49" charset="0"/>
                        </a:rPr>
                        <a:t>MAX()</a:t>
                      </a:r>
                    </a:p>
                  </a:txBody>
                  <a:tcPr marL="7620" marR="7620" marT="7620" marB="0" anchor="b">
                    <a:lnL>
                      <a:noFill/>
                    </a:lnL>
                    <a:lnR>
                      <a:noFill/>
                    </a:lnR>
                    <a:lnT>
                      <a:noFill/>
                    </a:lnT>
                    <a:lnB>
                      <a:noFill/>
                    </a:lnB>
                    <a:solidFill>
                      <a:schemeClr val="bg1">
                        <a:lumMod val="95000"/>
                      </a:schemeClr>
                    </a:solidFill>
                  </a:tcPr>
                </a:tc>
                <a:tc>
                  <a:txBody>
                    <a:bodyPr/>
                    <a:lstStyle/>
                    <a:p>
                      <a:pPr algn="l" fontAlgn="b"/>
                      <a:r>
                        <a:rPr lang="en-US" sz="2800" b="0" i="0" u="none" strike="noStrike" dirty="0">
                          <a:solidFill>
                            <a:srgbClr val="CF3338"/>
                          </a:solidFill>
                          <a:effectLst/>
                          <a:latin typeface="Pragmatica" panose="020B0403040502020204" pitchFamily="34" charset="0"/>
                        </a:rPr>
                        <a:t>Maximum value of records</a:t>
                      </a:r>
                    </a:p>
                  </a:txBody>
                  <a:tcPr marL="7620" marR="7620" marT="7620" marB="0" anchor="b">
                    <a:lnL>
                      <a:noFill/>
                    </a:lnL>
                    <a:lnR>
                      <a:noFill/>
                    </a:lnR>
                    <a:lnT>
                      <a:noFill/>
                    </a:lnT>
                    <a:lnB>
                      <a:noFill/>
                    </a:lnB>
                    <a:solidFill>
                      <a:schemeClr val="bg1">
                        <a:lumMod val="95000"/>
                      </a:schemeClr>
                    </a:solidFill>
                  </a:tcPr>
                </a:tc>
                <a:extLst>
                  <a:ext uri="{0D108BD9-81ED-4DB2-BD59-A6C34878D82A}">
                    <a16:rowId xmlns:a16="http://schemas.microsoft.com/office/drawing/2014/main" val="2066134952"/>
                  </a:ext>
                </a:extLst>
              </a:tr>
              <a:tr h="550976">
                <a:tc>
                  <a:txBody>
                    <a:bodyPr/>
                    <a:lstStyle/>
                    <a:p>
                      <a:pPr algn="l" fontAlgn="b"/>
                      <a:r>
                        <a:rPr lang="en-US" sz="2800" b="0" i="0" u="none" strike="noStrike" dirty="0">
                          <a:solidFill>
                            <a:srgbClr val="CF3338"/>
                          </a:solidFill>
                          <a:effectLst/>
                          <a:latin typeface="Consolas" panose="020B0609020204030204" pitchFamily="49" charset="0"/>
                        </a:rPr>
                        <a:t>COUNT()</a:t>
                      </a:r>
                    </a:p>
                  </a:txBody>
                  <a:tcPr marL="7620" marR="7620" marT="7620" marB="0" anchor="b">
                    <a:lnL>
                      <a:noFill/>
                    </a:lnL>
                    <a:lnR>
                      <a:noFill/>
                    </a:lnR>
                    <a:lnT>
                      <a:noFill/>
                    </a:lnT>
                    <a:lnB>
                      <a:noFill/>
                    </a:lnB>
                    <a:solidFill>
                      <a:srgbClr val="D9D9D9"/>
                    </a:solidFill>
                  </a:tcPr>
                </a:tc>
                <a:tc>
                  <a:txBody>
                    <a:bodyPr/>
                    <a:lstStyle/>
                    <a:p>
                      <a:pPr algn="l" fontAlgn="b"/>
                      <a:r>
                        <a:rPr lang="en-US" sz="2800" b="0" i="0" u="none" strike="noStrike" dirty="0">
                          <a:solidFill>
                            <a:srgbClr val="CF3338"/>
                          </a:solidFill>
                          <a:effectLst/>
                          <a:latin typeface="Pragmatica" panose="020B0403040502020204" pitchFamily="34" charset="0"/>
                        </a:rPr>
                        <a:t>Count of </a:t>
                      </a:r>
                      <a:r>
                        <a:rPr lang="en-US" sz="2800" b="0" i="1" u="none" strike="noStrike" dirty="0">
                          <a:solidFill>
                            <a:srgbClr val="CF3338"/>
                          </a:solidFill>
                          <a:effectLst/>
                          <a:latin typeface="Pragmatica" panose="020B0403040502020204" pitchFamily="34" charset="0"/>
                        </a:rPr>
                        <a:t>non-null</a:t>
                      </a:r>
                      <a:r>
                        <a:rPr lang="en-US" sz="2800" b="0" i="0" u="none" strike="noStrike" dirty="0">
                          <a:solidFill>
                            <a:srgbClr val="CF3338"/>
                          </a:solidFill>
                          <a:effectLst/>
                          <a:latin typeface="Pragmatica" panose="020B0403040502020204" pitchFamily="34" charset="0"/>
                        </a:rPr>
                        <a:t> records</a:t>
                      </a:r>
                    </a:p>
                  </a:txBody>
                  <a:tcPr marL="7620" marR="7620" marT="7620" marB="0" anchor="b">
                    <a:lnL>
                      <a:noFill/>
                    </a:lnL>
                    <a:lnR>
                      <a:noFill/>
                    </a:lnR>
                    <a:lnT>
                      <a:noFill/>
                    </a:lnT>
                    <a:lnB>
                      <a:noFill/>
                    </a:lnB>
                    <a:solidFill>
                      <a:srgbClr val="D9D9D9"/>
                    </a:solidFill>
                  </a:tcPr>
                </a:tc>
                <a:extLst>
                  <a:ext uri="{0D108BD9-81ED-4DB2-BD59-A6C34878D82A}">
                    <a16:rowId xmlns:a16="http://schemas.microsoft.com/office/drawing/2014/main" val="1210883232"/>
                  </a:ext>
                </a:extLst>
              </a:tr>
            </a:tbl>
          </a:graphicData>
        </a:graphic>
      </p:graphicFrame>
    </p:spTree>
    <p:extLst>
      <p:ext uri="{BB962C8B-B14F-4D97-AF65-F5344CB8AC3E}">
        <p14:creationId xmlns:p14="http://schemas.microsoft.com/office/powerpoint/2010/main" val="274405060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1447363" cy="923330"/>
          </a:xfrm>
          <a:prstGeom prst="rect">
            <a:avLst/>
          </a:prstGeom>
          <a:noFill/>
        </p:spPr>
        <p:txBody>
          <a:bodyPr wrap="square" rtlCol="0">
            <a:spAutoFit/>
          </a:bodyPr>
          <a:lstStyle/>
          <a:p>
            <a:r>
              <a:rPr lang="en-US" sz="5400" dirty="0">
                <a:latin typeface="Aliens &amp; cows" panose="00000500000000000000" pitchFamily="2" charset="0"/>
              </a:rPr>
              <a:t>Basic string functions</a:t>
            </a:r>
          </a:p>
        </p:txBody>
      </p:sp>
      <p:pic>
        <p:nvPicPr>
          <p:cNvPr id="5" name="Picture 4" descr="A close up of a sign&#10;&#10;Description automatically generated">
            <a:extLst>
              <a:ext uri="{FF2B5EF4-FFF2-40B4-BE49-F238E27FC236}">
                <a16:creationId xmlns:a16="http://schemas.microsoft.com/office/drawing/2014/main" id="{FD1063B2-28A1-48D5-A065-653DD41E3B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graphicFrame>
        <p:nvGraphicFramePr>
          <p:cNvPr id="7" name="Table 6">
            <a:extLst>
              <a:ext uri="{FF2B5EF4-FFF2-40B4-BE49-F238E27FC236}">
                <a16:creationId xmlns:a16="http://schemas.microsoft.com/office/drawing/2014/main" id="{B23FE3AB-C787-4BC8-883C-29BEB0A8A37F}"/>
              </a:ext>
            </a:extLst>
          </p:cNvPr>
          <p:cNvGraphicFramePr>
            <a:graphicFrameLocks noGrp="1"/>
          </p:cNvGraphicFramePr>
          <p:nvPr>
            <p:extLst>
              <p:ext uri="{D42A27DB-BD31-4B8C-83A1-F6EECF244321}">
                <p14:modId xmlns:p14="http://schemas.microsoft.com/office/powerpoint/2010/main" val="1220751968"/>
              </p:ext>
            </p:extLst>
          </p:nvPr>
        </p:nvGraphicFramePr>
        <p:xfrm>
          <a:off x="337532" y="1353416"/>
          <a:ext cx="10553755" cy="3348875"/>
        </p:xfrm>
        <a:graphic>
          <a:graphicData uri="http://schemas.openxmlformats.org/drawingml/2006/table">
            <a:tbl>
              <a:tblPr/>
              <a:tblGrid>
                <a:gridCol w="2529849">
                  <a:extLst>
                    <a:ext uri="{9D8B030D-6E8A-4147-A177-3AD203B41FA5}">
                      <a16:colId xmlns:a16="http://schemas.microsoft.com/office/drawing/2014/main" val="2629133829"/>
                    </a:ext>
                  </a:extLst>
                </a:gridCol>
                <a:gridCol w="8023906">
                  <a:extLst>
                    <a:ext uri="{9D8B030D-6E8A-4147-A177-3AD203B41FA5}">
                      <a16:colId xmlns:a16="http://schemas.microsoft.com/office/drawing/2014/main" val="985116657"/>
                    </a:ext>
                  </a:extLst>
                </a:gridCol>
              </a:tblGrid>
              <a:tr h="595385">
                <a:tc>
                  <a:txBody>
                    <a:bodyPr/>
                    <a:lstStyle/>
                    <a:p>
                      <a:pPr algn="l" fontAlgn="b"/>
                      <a:r>
                        <a:rPr lang="en-US" sz="2800" b="1" i="0" u="none" strike="noStrike" dirty="0">
                          <a:solidFill>
                            <a:schemeClr val="bg1">
                              <a:lumMod val="95000"/>
                            </a:schemeClr>
                          </a:solidFill>
                          <a:effectLst/>
                          <a:latin typeface="Pragmatica" panose="020B0403040502020204" pitchFamily="34" charset="0"/>
                        </a:rPr>
                        <a:t>Operator</a:t>
                      </a:r>
                    </a:p>
                  </a:txBody>
                  <a:tcPr marL="7620" marR="7620" marT="7620" marB="0" anchor="b">
                    <a:lnL>
                      <a:noFill/>
                    </a:lnL>
                    <a:lnR>
                      <a:noFill/>
                    </a:lnR>
                    <a:lnT>
                      <a:noFill/>
                    </a:lnT>
                    <a:lnB>
                      <a:noFill/>
                    </a:lnB>
                    <a:solidFill>
                      <a:srgbClr val="CF3338"/>
                    </a:solidFill>
                  </a:tcPr>
                </a:tc>
                <a:tc>
                  <a:txBody>
                    <a:bodyPr/>
                    <a:lstStyle/>
                    <a:p>
                      <a:pPr algn="l" fontAlgn="b"/>
                      <a:r>
                        <a:rPr lang="en-US" sz="2800" b="1" i="0" u="none" strike="noStrike" dirty="0">
                          <a:solidFill>
                            <a:schemeClr val="bg1">
                              <a:lumMod val="95000"/>
                            </a:schemeClr>
                          </a:solidFill>
                          <a:effectLst/>
                          <a:latin typeface="Pragmatica" panose="020B0403040502020204" pitchFamily="34" charset="0"/>
                        </a:rPr>
                        <a:t>Description</a:t>
                      </a:r>
                    </a:p>
                  </a:txBody>
                  <a:tcPr marL="7620" marR="7620" marT="7620" marB="0" anchor="b">
                    <a:lnL>
                      <a:noFill/>
                    </a:lnL>
                    <a:lnR>
                      <a:noFill/>
                    </a:lnR>
                    <a:lnT>
                      <a:noFill/>
                    </a:lnT>
                    <a:lnB>
                      <a:noFill/>
                    </a:lnB>
                    <a:solidFill>
                      <a:srgbClr val="CF3338"/>
                    </a:solidFill>
                  </a:tcPr>
                </a:tc>
                <a:extLst>
                  <a:ext uri="{0D108BD9-81ED-4DB2-BD59-A6C34878D82A}">
                    <a16:rowId xmlns:a16="http://schemas.microsoft.com/office/drawing/2014/main" val="287320149"/>
                  </a:ext>
                </a:extLst>
              </a:tr>
              <a:tr h="549586">
                <a:tc>
                  <a:txBody>
                    <a:bodyPr/>
                    <a:lstStyle/>
                    <a:p>
                      <a:pPr algn="l" fontAlgn="b"/>
                      <a:r>
                        <a:rPr lang="en-US" sz="2800" b="0" i="0" u="none" strike="noStrike" dirty="0">
                          <a:solidFill>
                            <a:srgbClr val="CF3338"/>
                          </a:solidFill>
                          <a:effectLst/>
                          <a:latin typeface="Consolas" panose="020B0609020204030204" pitchFamily="49" charset="0"/>
                        </a:rPr>
                        <a:t>CONCAT()</a:t>
                      </a:r>
                    </a:p>
                  </a:txBody>
                  <a:tcPr marL="7620" marR="7620" marT="7620" marB="0" anchor="b">
                    <a:lnL>
                      <a:noFill/>
                    </a:lnL>
                    <a:lnR>
                      <a:noFill/>
                    </a:lnR>
                    <a:lnT>
                      <a:noFill/>
                    </a:lnT>
                    <a:lnB>
                      <a:noFill/>
                    </a:lnB>
                    <a:solidFill>
                      <a:srgbClr val="D9D9D9"/>
                    </a:solidFill>
                  </a:tcPr>
                </a:tc>
                <a:tc>
                  <a:txBody>
                    <a:bodyPr/>
                    <a:lstStyle/>
                    <a:p>
                      <a:pPr algn="l" fontAlgn="b"/>
                      <a:r>
                        <a:rPr lang="en-US" sz="2800" b="0" i="0" u="none" strike="noStrike" dirty="0">
                          <a:solidFill>
                            <a:srgbClr val="CF3338"/>
                          </a:solidFill>
                          <a:effectLst/>
                          <a:latin typeface="Pragmatica" panose="020B0403040502020204" pitchFamily="34" charset="0"/>
                        </a:rPr>
                        <a:t>Concatenates fields together</a:t>
                      </a:r>
                    </a:p>
                  </a:txBody>
                  <a:tcPr marL="7620" marR="7620" marT="7620" marB="0" anchor="b">
                    <a:lnL>
                      <a:noFill/>
                    </a:lnL>
                    <a:lnR>
                      <a:noFill/>
                    </a:lnR>
                    <a:lnT>
                      <a:noFill/>
                    </a:lnT>
                    <a:lnB>
                      <a:noFill/>
                    </a:lnB>
                    <a:solidFill>
                      <a:srgbClr val="D9D9D9"/>
                    </a:solidFill>
                  </a:tcPr>
                </a:tc>
                <a:extLst>
                  <a:ext uri="{0D108BD9-81ED-4DB2-BD59-A6C34878D82A}">
                    <a16:rowId xmlns:a16="http://schemas.microsoft.com/office/drawing/2014/main" val="3568129098"/>
                  </a:ext>
                </a:extLst>
              </a:tr>
              <a:tr h="550976">
                <a:tc>
                  <a:txBody>
                    <a:bodyPr/>
                    <a:lstStyle/>
                    <a:p>
                      <a:pPr algn="l" fontAlgn="b"/>
                      <a:r>
                        <a:rPr lang="en-US" sz="2800" b="0" i="0" u="none" strike="noStrike" dirty="0">
                          <a:solidFill>
                            <a:srgbClr val="CF3338"/>
                          </a:solidFill>
                          <a:effectLst/>
                          <a:latin typeface="Consolas" panose="020B0609020204030204" pitchFamily="49" charset="0"/>
                        </a:rPr>
                        <a:t>LEFT()</a:t>
                      </a:r>
                    </a:p>
                  </a:txBody>
                  <a:tcPr marL="7620" marR="7620" marT="7620" marB="0" anchor="b">
                    <a:lnL>
                      <a:noFill/>
                    </a:lnL>
                    <a:lnR>
                      <a:noFill/>
                    </a:lnR>
                    <a:lnT>
                      <a:noFill/>
                    </a:lnT>
                    <a:lnB>
                      <a:noFill/>
                    </a:lnB>
                  </a:tcPr>
                </a:tc>
                <a:tc>
                  <a:txBody>
                    <a:bodyPr/>
                    <a:lstStyle/>
                    <a:p>
                      <a:pPr algn="l" fontAlgn="b"/>
                      <a:r>
                        <a:rPr lang="en-US" sz="2800" b="0" i="0" u="none" strike="noStrike" dirty="0">
                          <a:solidFill>
                            <a:srgbClr val="CF3338"/>
                          </a:solidFill>
                          <a:effectLst/>
                          <a:latin typeface="Pragmatica" panose="020B0403040502020204" pitchFamily="34" charset="0"/>
                        </a:rPr>
                        <a:t>Returns left </a:t>
                      </a:r>
                      <a:r>
                        <a:rPr lang="en-US" sz="2800" b="0" i="1" u="none" strike="noStrike" dirty="0">
                          <a:solidFill>
                            <a:srgbClr val="CF3338"/>
                          </a:solidFill>
                          <a:effectLst/>
                          <a:latin typeface="Pragmatica" panose="020B0403040502020204" pitchFamily="34" charset="0"/>
                        </a:rPr>
                        <a:t>X</a:t>
                      </a:r>
                      <a:r>
                        <a:rPr lang="en-US" sz="2800" b="0" i="0" u="none" strike="noStrike" dirty="0">
                          <a:solidFill>
                            <a:srgbClr val="CF3338"/>
                          </a:solidFill>
                          <a:effectLst/>
                          <a:latin typeface="Pragmatica" panose="020B0403040502020204" pitchFamily="34" charset="0"/>
                        </a:rPr>
                        <a:t> values from a string</a:t>
                      </a:r>
                    </a:p>
                  </a:txBody>
                  <a:tcPr marL="7620" marR="7620" marT="7620" marB="0" anchor="b">
                    <a:lnL>
                      <a:noFill/>
                    </a:lnL>
                    <a:lnR>
                      <a:noFill/>
                    </a:lnR>
                    <a:lnT>
                      <a:noFill/>
                    </a:lnT>
                    <a:lnB>
                      <a:noFill/>
                    </a:lnB>
                  </a:tcPr>
                </a:tc>
                <a:extLst>
                  <a:ext uri="{0D108BD9-81ED-4DB2-BD59-A6C34878D82A}">
                    <a16:rowId xmlns:a16="http://schemas.microsoft.com/office/drawing/2014/main" val="2916523719"/>
                  </a:ext>
                </a:extLst>
              </a:tr>
              <a:tr h="550976">
                <a:tc>
                  <a:txBody>
                    <a:bodyPr/>
                    <a:lstStyle/>
                    <a:p>
                      <a:pPr algn="l" fontAlgn="b"/>
                      <a:r>
                        <a:rPr lang="en-US" sz="2800" b="0" i="0" u="none" strike="noStrike" dirty="0">
                          <a:solidFill>
                            <a:srgbClr val="CF3338"/>
                          </a:solidFill>
                          <a:effectLst/>
                          <a:latin typeface="Consolas" panose="020B0609020204030204" pitchFamily="49" charset="0"/>
                        </a:rPr>
                        <a:t>RIGHT()</a:t>
                      </a:r>
                    </a:p>
                  </a:txBody>
                  <a:tcPr marL="7620" marR="7620" marT="7620" marB="0" anchor="b">
                    <a:lnL>
                      <a:noFill/>
                    </a:lnL>
                    <a:lnR>
                      <a:noFill/>
                    </a:lnR>
                    <a:lnT>
                      <a:noFill/>
                    </a:lnT>
                    <a:lnB>
                      <a:noFill/>
                    </a:lnB>
                    <a:solidFill>
                      <a:srgbClr val="D9D9D9"/>
                    </a:solidFill>
                  </a:tcPr>
                </a:tc>
                <a:tc>
                  <a:txBody>
                    <a:bodyPr/>
                    <a:lstStyle/>
                    <a:p>
                      <a:pPr algn="l" fontAlgn="b"/>
                      <a:r>
                        <a:rPr lang="en-US" sz="2800" b="0" i="0" u="none" strike="noStrike" dirty="0">
                          <a:solidFill>
                            <a:srgbClr val="CF3338"/>
                          </a:solidFill>
                          <a:effectLst/>
                          <a:latin typeface="Pragmatica" panose="020B0403040502020204" pitchFamily="34" charset="0"/>
                        </a:rPr>
                        <a:t>Returns right </a:t>
                      </a:r>
                      <a:r>
                        <a:rPr lang="en-US" sz="2800" b="0" i="1" u="none" strike="noStrike" dirty="0">
                          <a:solidFill>
                            <a:srgbClr val="CF3338"/>
                          </a:solidFill>
                          <a:effectLst/>
                          <a:latin typeface="Pragmatica" panose="020B0403040502020204" pitchFamily="34" charset="0"/>
                        </a:rPr>
                        <a:t>X </a:t>
                      </a:r>
                      <a:r>
                        <a:rPr lang="en-US" sz="2800" b="0" i="0" u="none" strike="noStrike" dirty="0">
                          <a:solidFill>
                            <a:srgbClr val="CF3338"/>
                          </a:solidFill>
                          <a:effectLst/>
                          <a:latin typeface="Pragmatica" panose="020B0403040502020204" pitchFamily="34" charset="0"/>
                        </a:rPr>
                        <a:t>values from a string</a:t>
                      </a:r>
                    </a:p>
                  </a:txBody>
                  <a:tcPr marL="7620" marR="7620" marT="7620" marB="0" anchor="b">
                    <a:lnL>
                      <a:noFill/>
                    </a:lnL>
                    <a:lnR>
                      <a:noFill/>
                    </a:lnR>
                    <a:lnT>
                      <a:noFill/>
                    </a:lnT>
                    <a:lnB>
                      <a:noFill/>
                    </a:lnB>
                    <a:solidFill>
                      <a:srgbClr val="D9D9D9"/>
                    </a:solidFill>
                  </a:tcPr>
                </a:tc>
                <a:extLst>
                  <a:ext uri="{0D108BD9-81ED-4DB2-BD59-A6C34878D82A}">
                    <a16:rowId xmlns:a16="http://schemas.microsoft.com/office/drawing/2014/main" val="1604127386"/>
                  </a:ext>
                </a:extLst>
              </a:tr>
              <a:tr h="550976">
                <a:tc>
                  <a:txBody>
                    <a:bodyPr/>
                    <a:lstStyle/>
                    <a:p>
                      <a:pPr algn="l" fontAlgn="b"/>
                      <a:r>
                        <a:rPr lang="en-US" sz="2800" b="0" i="0" u="none" strike="noStrike" dirty="0">
                          <a:solidFill>
                            <a:srgbClr val="CF3338"/>
                          </a:solidFill>
                          <a:effectLst/>
                          <a:latin typeface="Consolas" panose="020B0609020204030204" pitchFamily="49" charset="0"/>
                        </a:rPr>
                        <a:t>UPPER()</a:t>
                      </a:r>
                    </a:p>
                  </a:txBody>
                  <a:tcPr marL="7620" marR="7620" marT="7620" marB="0" anchor="b">
                    <a:lnL>
                      <a:noFill/>
                    </a:lnL>
                    <a:lnR>
                      <a:noFill/>
                    </a:lnR>
                    <a:lnT>
                      <a:noFill/>
                    </a:lnT>
                    <a:lnB>
                      <a:noFill/>
                    </a:lnB>
                    <a:solidFill>
                      <a:schemeClr val="bg1">
                        <a:lumMod val="95000"/>
                      </a:schemeClr>
                    </a:solidFill>
                  </a:tcPr>
                </a:tc>
                <a:tc>
                  <a:txBody>
                    <a:bodyPr/>
                    <a:lstStyle/>
                    <a:p>
                      <a:pPr algn="l" fontAlgn="b"/>
                      <a:r>
                        <a:rPr lang="en-US" sz="2800" b="0" i="0" u="none" strike="noStrike" dirty="0">
                          <a:solidFill>
                            <a:srgbClr val="CF3338"/>
                          </a:solidFill>
                          <a:effectLst/>
                          <a:latin typeface="Pragmatica" panose="020B0403040502020204" pitchFamily="34" charset="0"/>
                        </a:rPr>
                        <a:t>Returns capitalized string</a:t>
                      </a:r>
                    </a:p>
                  </a:txBody>
                  <a:tcPr marL="7620" marR="7620" marT="7620" marB="0" anchor="b">
                    <a:lnL>
                      <a:noFill/>
                    </a:lnL>
                    <a:lnR>
                      <a:noFill/>
                    </a:lnR>
                    <a:lnT>
                      <a:noFill/>
                    </a:lnT>
                    <a:lnB>
                      <a:noFill/>
                    </a:lnB>
                    <a:solidFill>
                      <a:schemeClr val="bg1">
                        <a:lumMod val="95000"/>
                      </a:schemeClr>
                    </a:solidFill>
                  </a:tcPr>
                </a:tc>
                <a:extLst>
                  <a:ext uri="{0D108BD9-81ED-4DB2-BD59-A6C34878D82A}">
                    <a16:rowId xmlns:a16="http://schemas.microsoft.com/office/drawing/2014/main" val="2066134952"/>
                  </a:ext>
                </a:extLst>
              </a:tr>
              <a:tr h="550976">
                <a:tc>
                  <a:txBody>
                    <a:bodyPr/>
                    <a:lstStyle/>
                    <a:p>
                      <a:pPr algn="l" fontAlgn="b"/>
                      <a:r>
                        <a:rPr lang="en-US" sz="2800" b="0" i="0" u="none" strike="noStrike" dirty="0">
                          <a:solidFill>
                            <a:srgbClr val="CF3338"/>
                          </a:solidFill>
                          <a:effectLst/>
                          <a:latin typeface="Consolas" panose="020B0609020204030204" pitchFamily="49" charset="0"/>
                        </a:rPr>
                        <a:t>LOWER()</a:t>
                      </a:r>
                    </a:p>
                  </a:txBody>
                  <a:tcPr marL="7620" marR="7620" marT="7620" marB="0" anchor="b">
                    <a:lnL>
                      <a:noFill/>
                    </a:lnL>
                    <a:lnR>
                      <a:noFill/>
                    </a:lnR>
                    <a:lnT>
                      <a:noFill/>
                    </a:lnT>
                    <a:lnB>
                      <a:noFill/>
                    </a:lnB>
                    <a:solidFill>
                      <a:srgbClr val="D9D9D9"/>
                    </a:solidFill>
                  </a:tcPr>
                </a:tc>
                <a:tc>
                  <a:txBody>
                    <a:bodyPr/>
                    <a:lstStyle/>
                    <a:p>
                      <a:pPr algn="l" fontAlgn="b"/>
                      <a:r>
                        <a:rPr lang="en-US" sz="2800" b="0" i="0" u="none" strike="noStrike" dirty="0">
                          <a:solidFill>
                            <a:srgbClr val="CF3338"/>
                          </a:solidFill>
                          <a:effectLst/>
                          <a:latin typeface="Pragmatica" panose="020B0403040502020204" pitchFamily="34" charset="0"/>
                        </a:rPr>
                        <a:t>Returns lowercased string</a:t>
                      </a:r>
                    </a:p>
                  </a:txBody>
                  <a:tcPr marL="7620" marR="7620" marT="7620" marB="0" anchor="b">
                    <a:lnL>
                      <a:noFill/>
                    </a:lnL>
                    <a:lnR>
                      <a:noFill/>
                    </a:lnR>
                    <a:lnT>
                      <a:noFill/>
                    </a:lnT>
                    <a:lnB>
                      <a:noFill/>
                    </a:lnB>
                    <a:solidFill>
                      <a:srgbClr val="D9D9D9"/>
                    </a:solidFill>
                  </a:tcPr>
                </a:tc>
                <a:extLst>
                  <a:ext uri="{0D108BD9-81ED-4DB2-BD59-A6C34878D82A}">
                    <a16:rowId xmlns:a16="http://schemas.microsoft.com/office/drawing/2014/main" val="1210883232"/>
                  </a:ext>
                </a:extLst>
              </a:tr>
            </a:tbl>
          </a:graphicData>
        </a:graphic>
      </p:graphicFrame>
    </p:spTree>
    <p:extLst>
      <p:ext uri="{BB962C8B-B14F-4D97-AF65-F5344CB8AC3E}">
        <p14:creationId xmlns:p14="http://schemas.microsoft.com/office/powerpoint/2010/main" val="244649500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1447363" cy="923330"/>
          </a:xfrm>
          <a:prstGeom prst="rect">
            <a:avLst/>
          </a:prstGeom>
          <a:noFill/>
        </p:spPr>
        <p:txBody>
          <a:bodyPr wrap="square" rtlCol="0">
            <a:spAutoFit/>
          </a:bodyPr>
          <a:lstStyle/>
          <a:p>
            <a:r>
              <a:rPr lang="en-US" sz="5400" dirty="0">
                <a:latin typeface="Aliens &amp; cows" panose="00000500000000000000" pitchFamily="2" charset="0"/>
              </a:rPr>
              <a:t>Exploring fields and records</a:t>
            </a:r>
          </a:p>
        </p:txBody>
      </p:sp>
      <p:pic>
        <p:nvPicPr>
          <p:cNvPr id="5" name="Picture 4" descr="A close up of a sign&#10;&#10;Description automatically generated">
            <a:extLst>
              <a:ext uri="{FF2B5EF4-FFF2-40B4-BE49-F238E27FC236}">
                <a16:creationId xmlns:a16="http://schemas.microsoft.com/office/drawing/2014/main" id="{FD1063B2-28A1-48D5-A065-653DD41E3B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graphicFrame>
        <p:nvGraphicFramePr>
          <p:cNvPr id="7" name="Table 6">
            <a:extLst>
              <a:ext uri="{FF2B5EF4-FFF2-40B4-BE49-F238E27FC236}">
                <a16:creationId xmlns:a16="http://schemas.microsoft.com/office/drawing/2014/main" id="{B23FE3AB-C787-4BC8-883C-29BEB0A8A37F}"/>
              </a:ext>
            </a:extLst>
          </p:cNvPr>
          <p:cNvGraphicFramePr>
            <a:graphicFrameLocks noGrp="1"/>
          </p:cNvGraphicFramePr>
          <p:nvPr>
            <p:extLst>
              <p:ext uri="{D42A27DB-BD31-4B8C-83A1-F6EECF244321}">
                <p14:modId xmlns:p14="http://schemas.microsoft.com/office/powerpoint/2010/main" val="3430038383"/>
              </p:ext>
            </p:extLst>
          </p:nvPr>
        </p:nvGraphicFramePr>
        <p:xfrm>
          <a:off x="337532" y="1353416"/>
          <a:ext cx="11346468" cy="2246923"/>
        </p:xfrm>
        <a:graphic>
          <a:graphicData uri="http://schemas.openxmlformats.org/drawingml/2006/table">
            <a:tbl>
              <a:tblPr/>
              <a:tblGrid>
                <a:gridCol w="3878868">
                  <a:extLst>
                    <a:ext uri="{9D8B030D-6E8A-4147-A177-3AD203B41FA5}">
                      <a16:colId xmlns:a16="http://schemas.microsoft.com/office/drawing/2014/main" val="2629133829"/>
                    </a:ext>
                  </a:extLst>
                </a:gridCol>
                <a:gridCol w="7467600">
                  <a:extLst>
                    <a:ext uri="{9D8B030D-6E8A-4147-A177-3AD203B41FA5}">
                      <a16:colId xmlns:a16="http://schemas.microsoft.com/office/drawing/2014/main" val="985116657"/>
                    </a:ext>
                  </a:extLst>
                </a:gridCol>
              </a:tblGrid>
              <a:tr h="595385">
                <a:tc>
                  <a:txBody>
                    <a:bodyPr/>
                    <a:lstStyle/>
                    <a:p>
                      <a:pPr algn="l" fontAlgn="b"/>
                      <a:r>
                        <a:rPr lang="en-US" sz="2800" b="1" i="0" u="none" strike="noStrike" dirty="0">
                          <a:solidFill>
                            <a:schemeClr val="bg1">
                              <a:lumMod val="95000"/>
                            </a:schemeClr>
                          </a:solidFill>
                          <a:effectLst/>
                          <a:latin typeface="Pragmatica" panose="020B0403040502020204" pitchFamily="34" charset="0"/>
                        </a:rPr>
                        <a:t>Operator</a:t>
                      </a:r>
                    </a:p>
                  </a:txBody>
                  <a:tcPr marL="7620" marR="7620" marT="7620" marB="0" anchor="b">
                    <a:lnL>
                      <a:noFill/>
                    </a:lnL>
                    <a:lnR>
                      <a:noFill/>
                    </a:lnR>
                    <a:lnT>
                      <a:noFill/>
                    </a:lnT>
                    <a:lnB>
                      <a:noFill/>
                    </a:lnB>
                    <a:solidFill>
                      <a:srgbClr val="CF3338"/>
                    </a:solidFill>
                  </a:tcPr>
                </a:tc>
                <a:tc>
                  <a:txBody>
                    <a:bodyPr/>
                    <a:lstStyle/>
                    <a:p>
                      <a:pPr algn="l" fontAlgn="b"/>
                      <a:r>
                        <a:rPr lang="en-US" sz="2800" b="1" i="0" u="none" strike="noStrike" dirty="0">
                          <a:solidFill>
                            <a:schemeClr val="bg1">
                              <a:lumMod val="95000"/>
                            </a:schemeClr>
                          </a:solidFill>
                          <a:effectLst/>
                          <a:latin typeface="Pragmatica" panose="020B0403040502020204" pitchFamily="34" charset="0"/>
                        </a:rPr>
                        <a:t>Description</a:t>
                      </a:r>
                    </a:p>
                  </a:txBody>
                  <a:tcPr marL="7620" marR="7620" marT="7620" marB="0" anchor="b">
                    <a:lnL>
                      <a:noFill/>
                    </a:lnL>
                    <a:lnR>
                      <a:noFill/>
                    </a:lnR>
                    <a:lnT>
                      <a:noFill/>
                    </a:lnT>
                    <a:lnB>
                      <a:noFill/>
                    </a:lnB>
                    <a:solidFill>
                      <a:srgbClr val="CF3338"/>
                    </a:solidFill>
                  </a:tcPr>
                </a:tc>
                <a:extLst>
                  <a:ext uri="{0D108BD9-81ED-4DB2-BD59-A6C34878D82A}">
                    <a16:rowId xmlns:a16="http://schemas.microsoft.com/office/drawing/2014/main" val="287320149"/>
                  </a:ext>
                </a:extLst>
              </a:tr>
              <a:tr h="549586">
                <a:tc>
                  <a:txBody>
                    <a:bodyPr/>
                    <a:lstStyle/>
                    <a:p>
                      <a:pPr algn="l" fontAlgn="b"/>
                      <a:r>
                        <a:rPr lang="en-US" sz="2800" b="0" i="0" u="none" strike="noStrike" dirty="0">
                          <a:solidFill>
                            <a:srgbClr val="CF3338"/>
                          </a:solidFill>
                          <a:effectLst/>
                          <a:latin typeface="Consolas" panose="020B0609020204030204" pitchFamily="49" charset="0"/>
                        </a:rPr>
                        <a:t>COUNT(X)</a:t>
                      </a:r>
                    </a:p>
                  </a:txBody>
                  <a:tcPr marL="7620" marR="7620" marT="7620" marB="0" anchor="b">
                    <a:lnL>
                      <a:noFill/>
                    </a:lnL>
                    <a:lnR>
                      <a:noFill/>
                    </a:lnR>
                    <a:lnT>
                      <a:noFill/>
                    </a:lnT>
                    <a:lnB>
                      <a:noFill/>
                    </a:lnB>
                    <a:solidFill>
                      <a:srgbClr val="D9D9D9"/>
                    </a:solidFill>
                  </a:tcPr>
                </a:tc>
                <a:tc>
                  <a:txBody>
                    <a:bodyPr/>
                    <a:lstStyle/>
                    <a:p>
                      <a:pPr algn="l" fontAlgn="b"/>
                      <a:r>
                        <a:rPr lang="en-US" sz="2800" b="0" i="0" u="none" strike="noStrike" dirty="0">
                          <a:solidFill>
                            <a:srgbClr val="CF3338"/>
                          </a:solidFill>
                          <a:effectLst/>
                          <a:latin typeface="Pragmatica" panose="020B0403040502020204" pitchFamily="34" charset="0"/>
                        </a:rPr>
                        <a:t>Counts all non-null records of </a:t>
                      </a:r>
                      <a:r>
                        <a:rPr lang="en-US" sz="2800" b="0" i="0" u="none" strike="noStrike" dirty="0">
                          <a:solidFill>
                            <a:srgbClr val="CF3338"/>
                          </a:solidFill>
                          <a:effectLst/>
                          <a:latin typeface="Consolas" panose="020B0609020204030204" pitchFamily="49" charset="0"/>
                        </a:rPr>
                        <a:t>X</a:t>
                      </a:r>
                    </a:p>
                  </a:txBody>
                  <a:tcPr marL="7620" marR="7620" marT="7620" marB="0" anchor="b">
                    <a:lnL>
                      <a:noFill/>
                    </a:lnL>
                    <a:lnR>
                      <a:noFill/>
                    </a:lnR>
                    <a:lnT>
                      <a:noFill/>
                    </a:lnT>
                    <a:lnB>
                      <a:noFill/>
                    </a:lnB>
                    <a:solidFill>
                      <a:srgbClr val="D9D9D9"/>
                    </a:solidFill>
                  </a:tcPr>
                </a:tc>
                <a:extLst>
                  <a:ext uri="{0D108BD9-81ED-4DB2-BD59-A6C34878D82A}">
                    <a16:rowId xmlns:a16="http://schemas.microsoft.com/office/drawing/2014/main" val="3568129098"/>
                  </a:ext>
                </a:extLst>
              </a:tr>
              <a:tr h="550976">
                <a:tc>
                  <a:txBody>
                    <a:bodyPr/>
                    <a:lstStyle/>
                    <a:p>
                      <a:pPr algn="l" fontAlgn="b"/>
                      <a:r>
                        <a:rPr lang="en-US" sz="2800" b="0" i="0" u="none" strike="noStrike" dirty="0">
                          <a:solidFill>
                            <a:srgbClr val="CF3338"/>
                          </a:solidFill>
                          <a:effectLst/>
                          <a:latin typeface="Consolas" panose="020B0609020204030204" pitchFamily="49" charset="0"/>
                        </a:rPr>
                        <a:t>DISTINCT X</a:t>
                      </a:r>
                    </a:p>
                  </a:txBody>
                  <a:tcPr marL="7620" marR="7620" marT="7620" marB="0" anchor="b">
                    <a:lnL>
                      <a:noFill/>
                    </a:lnL>
                    <a:lnR>
                      <a:noFill/>
                    </a:lnR>
                    <a:lnT>
                      <a:noFill/>
                    </a:lnT>
                    <a:lnB>
                      <a:noFill/>
                    </a:lnB>
                  </a:tcPr>
                </a:tc>
                <a:tc>
                  <a:txBody>
                    <a:bodyPr/>
                    <a:lstStyle/>
                    <a:p>
                      <a:pPr algn="l" fontAlgn="b"/>
                      <a:r>
                        <a:rPr lang="en-US" sz="2800" b="0" i="0" u="none" strike="noStrike" dirty="0">
                          <a:solidFill>
                            <a:srgbClr val="CF3338"/>
                          </a:solidFill>
                          <a:effectLst/>
                          <a:latin typeface="Pragmatica" panose="020B0403040502020204" pitchFamily="34" charset="0"/>
                        </a:rPr>
                        <a:t>Returns all distinct values of </a:t>
                      </a:r>
                      <a:r>
                        <a:rPr lang="en-US" sz="2800" b="0" i="0" u="none" strike="noStrike" dirty="0">
                          <a:solidFill>
                            <a:srgbClr val="CF3338"/>
                          </a:solidFill>
                          <a:effectLst/>
                          <a:latin typeface="Consolas" panose="020B0609020204030204" pitchFamily="49" charset="0"/>
                        </a:rPr>
                        <a:t>X</a:t>
                      </a:r>
                    </a:p>
                  </a:txBody>
                  <a:tcPr marL="7620" marR="7620" marT="7620" marB="0" anchor="b">
                    <a:lnL>
                      <a:noFill/>
                    </a:lnL>
                    <a:lnR>
                      <a:noFill/>
                    </a:lnR>
                    <a:lnT>
                      <a:noFill/>
                    </a:lnT>
                    <a:lnB>
                      <a:noFill/>
                    </a:lnB>
                  </a:tcPr>
                </a:tc>
                <a:extLst>
                  <a:ext uri="{0D108BD9-81ED-4DB2-BD59-A6C34878D82A}">
                    <a16:rowId xmlns:a16="http://schemas.microsoft.com/office/drawing/2014/main" val="2916523719"/>
                  </a:ext>
                </a:extLst>
              </a:tr>
              <a:tr h="550976">
                <a:tc>
                  <a:txBody>
                    <a:bodyPr/>
                    <a:lstStyle/>
                    <a:p>
                      <a:pPr algn="l" fontAlgn="b"/>
                      <a:r>
                        <a:rPr lang="en-US" sz="2800" b="0" i="0" u="none" strike="noStrike" dirty="0">
                          <a:solidFill>
                            <a:srgbClr val="CF3338"/>
                          </a:solidFill>
                          <a:effectLst/>
                          <a:latin typeface="Consolas" panose="020B0609020204030204" pitchFamily="49" charset="0"/>
                        </a:rPr>
                        <a:t>COUNT(DISTINCT X)</a:t>
                      </a:r>
                    </a:p>
                  </a:txBody>
                  <a:tcPr marL="7620" marR="7620" marT="7620" marB="0" anchor="b">
                    <a:lnL>
                      <a:noFill/>
                    </a:lnL>
                    <a:lnR>
                      <a:noFill/>
                    </a:lnR>
                    <a:lnT>
                      <a:noFill/>
                    </a:lnT>
                    <a:lnB>
                      <a:noFill/>
                    </a:lnB>
                    <a:solidFill>
                      <a:srgbClr val="D9D9D9"/>
                    </a:solidFill>
                  </a:tcPr>
                </a:tc>
                <a:tc>
                  <a:txBody>
                    <a:bodyPr/>
                    <a:lstStyle/>
                    <a:p>
                      <a:pPr algn="l" fontAlgn="b"/>
                      <a:r>
                        <a:rPr lang="en-US" sz="2800" b="0" i="0" u="none" strike="noStrike" dirty="0">
                          <a:solidFill>
                            <a:srgbClr val="CF3338"/>
                          </a:solidFill>
                          <a:effectLst/>
                          <a:latin typeface="Pragmatica" panose="020B0403040502020204" pitchFamily="34" charset="0"/>
                        </a:rPr>
                        <a:t>Counts distinct values of </a:t>
                      </a:r>
                      <a:r>
                        <a:rPr lang="en-US" sz="2800" b="0" i="0" u="none" strike="noStrike" dirty="0">
                          <a:solidFill>
                            <a:srgbClr val="CF3338"/>
                          </a:solidFill>
                          <a:effectLst/>
                          <a:latin typeface="Consolas" panose="020B0609020204030204" pitchFamily="49" charset="0"/>
                        </a:rPr>
                        <a:t>X</a:t>
                      </a:r>
                    </a:p>
                  </a:txBody>
                  <a:tcPr marL="7620" marR="7620" marT="7620" marB="0" anchor="b">
                    <a:lnL>
                      <a:noFill/>
                    </a:lnL>
                    <a:lnR>
                      <a:noFill/>
                    </a:lnR>
                    <a:lnT>
                      <a:noFill/>
                    </a:lnT>
                    <a:lnB>
                      <a:noFill/>
                    </a:lnB>
                    <a:solidFill>
                      <a:srgbClr val="D9D9D9"/>
                    </a:solidFill>
                  </a:tcPr>
                </a:tc>
                <a:extLst>
                  <a:ext uri="{0D108BD9-81ED-4DB2-BD59-A6C34878D82A}">
                    <a16:rowId xmlns:a16="http://schemas.microsoft.com/office/drawing/2014/main" val="1604127386"/>
                  </a:ext>
                </a:extLst>
              </a:tr>
            </a:tbl>
          </a:graphicData>
        </a:graphic>
      </p:graphicFrame>
    </p:spTree>
    <p:extLst>
      <p:ext uri="{BB962C8B-B14F-4D97-AF65-F5344CB8AC3E}">
        <p14:creationId xmlns:p14="http://schemas.microsoft.com/office/powerpoint/2010/main" val="380529667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47240" y="599163"/>
            <a:ext cx="9873085" cy="769441"/>
          </a:xfrm>
          <a:prstGeom prst="rect">
            <a:avLst/>
          </a:prstGeom>
          <a:noFill/>
        </p:spPr>
        <p:txBody>
          <a:bodyPr wrap="square" rtlCol="0">
            <a:spAutoFit/>
          </a:bodyPr>
          <a:lstStyle/>
          <a:p>
            <a:r>
              <a:rPr lang="en-US" sz="4400" dirty="0">
                <a:solidFill>
                  <a:srgbClr val="707070"/>
                </a:solidFill>
                <a:latin typeface="Aliens &amp; cows" panose="00000500000000000000" pitchFamily="2" charset="0"/>
              </a:rPr>
              <a:t>Demo: </a:t>
            </a:r>
            <a:r>
              <a:rPr lang="en-US" sz="4400" dirty="0">
                <a:solidFill>
                  <a:srgbClr val="707070"/>
                </a:solidFill>
                <a:latin typeface="Consolas" panose="020B0609020204030204" pitchFamily="49" charset="0"/>
              </a:rPr>
              <a:t>aggregation-</a:t>
            </a:r>
            <a:r>
              <a:rPr lang="en-US" sz="4400" dirty="0" err="1">
                <a:solidFill>
                  <a:srgbClr val="707070"/>
                </a:solidFill>
                <a:latin typeface="Consolas" panose="020B0609020204030204" pitchFamily="49" charset="0"/>
              </a:rPr>
              <a:t>demo.sql</a:t>
            </a:r>
            <a:endParaRPr lang="en-US" sz="4400" dirty="0">
              <a:solidFill>
                <a:srgbClr val="707070"/>
              </a:solidFill>
              <a:latin typeface="Consolas" panose="020B0609020204030204" pitchFamily="49" charset="0"/>
            </a:endParaRPr>
          </a:p>
        </p:txBody>
      </p:sp>
      <p:pic>
        <p:nvPicPr>
          <p:cNvPr id="15" name="Picture 14" descr="A close up of a sign&#10;&#10;Description automatically generated">
            <a:extLst>
              <a:ext uri="{FF2B5EF4-FFF2-40B4-BE49-F238E27FC236}">
                <a16:creationId xmlns:a16="http://schemas.microsoft.com/office/drawing/2014/main" id="{29761B90-A7DE-4A60-A915-F085BD87CA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spTree>
    <p:extLst>
      <p:ext uri="{BB962C8B-B14F-4D97-AF65-F5344CB8AC3E}">
        <p14:creationId xmlns:p14="http://schemas.microsoft.com/office/powerpoint/2010/main" val="399364324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74420" y="0"/>
            <a:ext cx="5617580" cy="6858000"/>
          </a:xfrm>
          <a:prstGeom prst="rect">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69227" t="33418" r="20112" b="50548"/>
          <a:stretch/>
        </p:blipFill>
        <p:spPr>
          <a:xfrm>
            <a:off x="10386349" y="5029795"/>
            <a:ext cx="1805651" cy="1991719"/>
          </a:xfrm>
          <a:prstGeom prst="rect">
            <a:avLst/>
          </a:prstGeom>
        </p:spPr>
      </p:pic>
      <p:sp>
        <p:nvSpPr>
          <p:cNvPr id="3" name="TextBox 2"/>
          <p:cNvSpPr txBox="1"/>
          <p:nvPr/>
        </p:nvSpPr>
        <p:spPr>
          <a:xfrm>
            <a:off x="173620" y="219919"/>
            <a:ext cx="6400800" cy="6601807"/>
          </a:xfrm>
          <a:prstGeom prst="rect">
            <a:avLst/>
          </a:prstGeom>
          <a:noFill/>
        </p:spPr>
        <p:txBody>
          <a:bodyPr wrap="square" rtlCol="0">
            <a:spAutoFit/>
          </a:bodyPr>
          <a:lstStyle/>
          <a:p>
            <a:r>
              <a:rPr lang="en-US" sz="4000" b="1" dirty="0">
                <a:solidFill>
                  <a:srgbClr val="CF3338"/>
                </a:solidFill>
                <a:latin typeface="Pragmatica" panose="020B0403040502020204" pitchFamily="34" charset="0"/>
              </a:rPr>
              <a:t>Drills </a:t>
            </a:r>
            <a:r>
              <a:rPr lang="en-US" sz="3000" b="1" dirty="0">
                <a:solidFill>
                  <a:srgbClr val="CF3338"/>
                </a:solidFill>
                <a:latin typeface="Pragmatica" panose="020B0403040502020204" pitchFamily="34" charset="0"/>
              </a:rPr>
              <a:t>(continues on next slide)</a:t>
            </a:r>
          </a:p>
          <a:p>
            <a:r>
              <a:rPr lang="en-US" sz="2800" dirty="0">
                <a:solidFill>
                  <a:srgbClr val="CF3338"/>
                </a:solidFill>
                <a:latin typeface="Pragmatica" panose="020B0403040502020204" pitchFamily="34" charset="0"/>
              </a:rPr>
              <a:t>Using the </a:t>
            </a:r>
            <a:r>
              <a:rPr lang="en-US" sz="2800" dirty="0">
                <a:solidFill>
                  <a:srgbClr val="CF3338"/>
                </a:solidFill>
                <a:latin typeface="Consolas" panose="020B0609020204030204" pitchFamily="49" charset="0"/>
              </a:rPr>
              <a:t>Teams</a:t>
            </a:r>
            <a:r>
              <a:rPr lang="en-US" sz="2800" dirty="0">
                <a:solidFill>
                  <a:srgbClr val="CF3338"/>
                </a:solidFill>
                <a:latin typeface="Pragmatica" panose="020B0403040502020204" pitchFamily="34" charset="0"/>
              </a:rPr>
              <a:t> table:</a:t>
            </a:r>
          </a:p>
          <a:p>
            <a:endParaRPr lang="en-US" sz="2800" dirty="0">
              <a:solidFill>
                <a:srgbClr val="CF3338"/>
              </a:solidFill>
              <a:latin typeface="Pragmatica" panose="020B0403040502020204" pitchFamily="34" charset="0"/>
            </a:endParaRPr>
          </a:p>
          <a:p>
            <a:pPr marL="457200" lvl="0" indent="-361950">
              <a:lnSpc>
                <a:spcPct val="115000"/>
              </a:lnSpc>
              <a:spcBef>
                <a:spcPts val="750"/>
              </a:spcBef>
              <a:buClr>
                <a:srgbClr val="C00000"/>
              </a:buClr>
              <a:buSzPts val="2100"/>
              <a:buFont typeface="Arial"/>
              <a:buAutoNum type="arabicPeriod"/>
            </a:pPr>
            <a:r>
              <a:rPr lang="en-US" sz="2000" dirty="0">
                <a:solidFill>
                  <a:srgbClr val="C00000"/>
                </a:solidFill>
                <a:latin typeface="Pragmatica" panose="020B0403040502020204"/>
              </a:rPr>
              <a:t>Select the maximum and minimum number of runs.</a:t>
            </a:r>
          </a:p>
          <a:p>
            <a:pPr marL="457200" lvl="0" indent="-361950">
              <a:lnSpc>
                <a:spcPct val="115000"/>
              </a:lnSpc>
              <a:spcBef>
                <a:spcPts val="750"/>
              </a:spcBef>
              <a:buClr>
                <a:srgbClr val="C00000"/>
              </a:buClr>
              <a:buSzPts val="2100"/>
              <a:buFont typeface="Arial"/>
              <a:buAutoNum type="arabicPeriod"/>
            </a:pPr>
            <a:r>
              <a:rPr lang="en-US" sz="2000" dirty="0">
                <a:solidFill>
                  <a:srgbClr val="C00000"/>
                </a:solidFill>
                <a:latin typeface="Pragmatica" panose="020B0403040502020204"/>
                <a:ea typeface="Consolas"/>
                <a:cs typeface="Consolas"/>
                <a:sym typeface="Consolas"/>
              </a:rPr>
              <a:t>Select the total number of home runs between 2000 and 2010: </a:t>
            </a:r>
            <a:r>
              <a:rPr lang="en-US" sz="2000" dirty="0" err="1">
                <a:solidFill>
                  <a:srgbClr val="C00000"/>
                </a:solidFill>
                <a:latin typeface="Consolas" panose="020B0609020204030204" pitchFamily="49" charset="0"/>
                <a:ea typeface="Consolas"/>
                <a:cs typeface="Consolas"/>
                <a:sym typeface="Consolas"/>
              </a:rPr>
              <a:t>total_homers</a:t>
            </a:r>
            <a:r>
              <a:rPr lang="en-US" sz="2000" dirty="0">
                <a:solidFill>
                  <a:srgbClr val="C00000"/>
                </a:solidFill>
                <a:latin typeface="Pragmatica" panose="020B0403040502020204"/>
                <a:ea typeface="Consolas"/>
                <a:cs typeface="Consolas"/>
                <a:sym typeface="Consolas"/>
              </a:rPr>
              <a:t>.</a:t>
            </a:r>
          </a:p>
          <a:p>
            <a:pPr marL="457200" lvl="0" indent="-361950">
              <a:lnSpc>
                <a:spcPct val="115000"/>
              </a:lnSpc>
              <a:spcBef>
                <a:spcPts val="750"/>
              </a:spcBef>
              <a:buClr>
                <a:srgbClr val="C00000"/>
              </a:buClr>
              <a:buSzPts val="2100"/>
              <a:buFont typeface="Arial"/>
              <a:buAutoNum type="arabicPeriod"/>
            </a:pPr>
            <a:r>
              <a:rPr lang="en-US" sz="2000" dirty="0">
                <a:solidFill>
                  <a:srgbClr val="C00000"/>
                </a:solidFill>
                <a:latin typeface="Pragmatica" panose="020B0403040502020204"/>
                <a:ea typeface="Consolas"/>
                <a:cs typeface="Consolas"/>
                <a:sym typeface="Consolas"/>
              </a:rPr>
              <a:t>Count the number of records where the games played is </a:t>
            </a:r>
            <a:r>
              <a:rPr lang="en-US" sz="2000" dirty="0">
                <a:solidFill>
                  <a:srgbClr val="C00000"/>
                </a:solidFill>
                <a:latin typeface="Consolas" panose="020B0609020204030204" pitchFamily="49" charset="0"/>
                <a:ea typeface="Consolas"/>
                <a:cs typeface="Consolas"/>
                <a:sym typeface="Consolas"/>
              </a:rPr>
              <a:t>NULL</a:t>
            </a:r>
            <a:r>
              <a:rPr lang="en-US" sz="2000" dirty="0">
                <a:solidFill>
                  <a:srgbClr val="C00000"/>
                </a:solidFill>
                <a:latin typeface="Pragmatica" panose="020B0403040502020204"/>
                <a:ea typeface="Consolas"/>
                <a:cs typeface="Consolas"/>
                <a:sym typeface="Consolas"/>
              </a:rPr>
              <a:t>.</a:t>
            </a:r>
          </a:p>
          <a:p>
            <a:pPr marL="457200" lvl="0" indent="-361950">
              <a:lnSpc>
                <a:spcPct val="115000"/>
              </a:lnSpc>
              <a:spcBef>
                <a:spcPts val="750"/>
              </a:spcBef>
              <a:buClr>
                <a:srgbClr val="C00000"/>
              </a:buClr>
              <a:buSzPts val="2100"/>
              <a:buFont typeface="Arial"/>
              <a:buAutoNum type="arabicPeriod"/>
            </a:pPr>
            <a:r>
              <a:rPr lang="en-US" sz="2000" dirty="0">
                <a:solidFill>
                  <a:srgbClr val="C00000"/>
                </a:solidFill>
                <a:latin typeface="Pragmatica" panose="020B0403040502020204"/>
                <a:ea typeface="Consolas"/>
                <a:cs typeface="Consolas"/>
                <a:sym typeface="Consolas"/>
              </a:rPr>
              <a:t>Count the number of records with a recorded attendance.</a:t>
            </a:r>
          </a:p>
          <a:p>
            <a:pPr marL="457200" lvl="0" indent="-361950">
              <a:lnSpc>
                <a:spcPct val="115000"/>
              </a:lnSpc>
              <a:spcBef>
                <a:spcPts val="750"/>
              </a:spcBef>
              <a:buClr>
                <a:srgbClr val="C00000"/>
              </a:buClr>
              <a:buSzPts val="2100"/>
              <a:buFont typeface="Arial"/>
              <a:buAutoNum type="arabicPeriod"/>
            </a:pPr>
            <a:r>
              <a:rPr lang="en-US" sz="2000" dirty="0">
                <a:solidFill>
                  <a:srgbClr val="C00000"/>
                </a:solidFill>
                <a:latin typeface="Pragmatica" panose="020B0403040502020204"/>
                <a:ea typeface="Consolas"/>
                <a:cs typeface="Consolas"/>
                <a:sym typeface="Consolas"/>
              </a:rPr>
              <a:t>Return a list of all years reflected in the table.</a:t>
            </a:r>
          </a:p>
          <a:p>
            <a:pPr marL="457200" lvl="0" indent="-361950">
              <a:lnSpc>
                <a:spcPct val="115000"/>
              </a:lnSpc>
              <a:spcBef>
                <a:spcPts val="750"/>
              </a:spcBef>
              <a:buClr>
                <a:srgbClr val="C00000"/>
              </a:buClr>
              <a:buSzPts val="2100"/>
              <a:buFont typeface="Arial"/>
              <a:buAutoNum type="arabicPeriod"/>
            </a:pPr>
            <a:r>
              <a:rPr lang="en-US" sz="2000" dirty="0">
                <a:solidFill>
                  <a:srgbClr val="C00000"/>
                </a:solidFill>
                <a:latin typeface="Pragmatica" panose="020B0403040502020204"/>
                <a:ea typeface="Consolas"/>
                <a:cs typeface="Consolas"/>
                <a:sym typeface="Consolas"/>
              </a:rPr>
              <a:t>Count the number of unique franchises since 1915.</a:t>
            </a:r>
          </a:p>
          <a:p>
            <a:endParaRPr lang="en-US" sz="3600" dirty="0">
              <a:solidFill>
                <a:srgbClr val="CF3338"/>
              </a:solidFill>
              <a:latin typeface="Pragmatica" panose="020B0403040502020204" pitchFamily="34" charset="0"/>
            </a:endParaRPr>
          </a:p>
          <a:p>
            <a:endParaRPr lang="en-US" sz="4000" dirty="0">
              <a:solidFill>
                <a:srgbClr val="CF3338"/>
              </a:solidFill>
              <a:latin typeface="Pragmatica" panose="020B0403040502020204" pitchFamily="34" charset="0"/>
            </a:endParaRPr>
          </a:p>
        </p:txBody>
      </p:sp>
    </p:spTree>
    <p:extLst>
      <p:ext uri="{BB962C8B-B14F-4D97-AF65-F5344CB8AC3E}">
        <p14:creationId xmlns:p14="http://schemas.microsoft.com/office/powerpoint/2010/main" val="293146875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74420" y="0"/>
            <a:ext cx="5617580" cy="6858000"/>
          </a:xfrm>
          <a:prstGeom prst="rect">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69227" t="33418" r="20112" b="50548"/>
          <a:stretch/>
        </p:blipFill>
        <p:spPr>
          <a:xfrm>
            <a:off x="10386349" y="5029795"/>
            <a:ext cx="1805651" cy="1991719"/>
          </a:xfrm>
          <a:prstGeom prst="rect">
            <a:avLst/>
          </a:prstGeom>
        </p:spPr>
      </p:pic>
      <p:sp>
        <p:nvSpPr>
          <p:cNvPr id="3" name="TextBox 2"/>
          <p:cNvSpPr txBox="1"/>
          <p:nvPr/>
        </p:nvSpPr>
        <p:spPr>
          <a:xfrm>
            <a:off x="173620" y="219919"/>
            <a:ext cx="6400800" cy="7453322"/>
          </a:xfrm>
          <a:prstGeom prst="rect">
            <a:avLst/>
          </a:prstGeom>
          <a:noFill/>
        </p:spPr>
        <p:txBody>
          <a:bodyPr wrap="square" rtlCol="0">
            <a:spAutoFit/>
          </a:bodyPr>
          <a:lstStyle/>
          <a:p>
            <a:r>
              <a:rPr lang="en-US" sz="4000" b="1" dirty="0">
                <a:solidFill>
                  <a:srgbClr val="CF3338"/>
                </a:solidFill>
                <a:latin typeface="Pragmatica" panose="020B0403040502020204" pitchFamily="34" charset="0"/>
              </a:rPr>
              <a:t>Drills </a:t>
            </a:r>
            <a:r>
              <a:rPr lang="en-US" sz="3000" b="1" dirty="0">
                <a:solidFill>
                  <a:srgbClr val="CF3338"/>
                </a:solidFill>
                <a:latin typeface="Pragmatica" panose="020B0403040502020204" pitchFamily="34" charset="0"/>
              </a:rPr>
              <a:t>(continues on next slide)</a:t>
            </a:r>
          </a:p>
          <a:p>
            <a:r>
              <a:rPr lang="en-US" sz="2800" dirty="0">
                <a:solidFill>
                  <a:srgbClr val="CF3338"/>
                </a:solidFill>
                <a:latin typeface="Pragmatica" panose="020B0403040502020204" pitchFamily="34" charset="0"/>
              </a:rPr>
              <a:t>Using the </a:t>
            </a:r>
            <a:r>
              <a:rPr lang="en-US" sz="2800" dirty="0">
                <a:solidFill>
                  <a:srgbClr val="CF3338"/>
                </a:solidFill>
                <a:latin typeface="Consolas" panose="020B0609020204030204" pitchFamily="49" charset="0"/>
              </a:rPr>
              <a:t>Teams</a:t>
            </a:r>
            <a:r>
              <a:rPr lang="en-US" sz="2800" dirty="0">
                <a:solidFill>
                  <a:srgbClr val="CF3338"/>
                </a:solidFill>
                <a:latin typeface="Pragmatica" panose="020B0403040502020204" pitchFamily="34" charset="0"/>
              </a:rPr>
              <a:t> table:</a:t>
            </a:r>
          </a:p>
          <a:p>
            <a:endParaRPr lang="en-US" sz="2800" dirty="0">
              <a:solidFill>
                <a:srgbClr val="CF3338"/>
              </a:solidFill>
              <a:latin typeface="Pragmatica" panose="020B0403040502020204" pitchFamily="34" charset="0"/>
            </a:endParaRPr>
          </a:p>
          <a:p>
            <a:pPr marL="457200" lvl="0" indent="-361950">
              <a:lnSpc>
                <a:spcPct val="115000"/>
              </a:lnSpc>
              <a:spcBef>
                <a:spcPts val="750"/>
              </a:spcBef>
              <a:buClr>
                <a:srgbClr val="C00000"/>
              </a:buClr>
              <a:buSzPts val="2100"/>
              <a:buFont typeface="Arial"/>
              <a:buAutoNum type="arabicPeriod"/>
            </a:pPr>
            <a:r>
              <a:rPr lang="en-US" sz="2000" dirty="0">
                <a:solidFill>
                  <a:srgbClr val="C00000"/>
                </a:solidFill>
                <a:latin typeface="Pragmatica" panose="020B0403040502020204"/>
              </a:rPr>
              <a:t>Select the maximum and minimum number of runs.</a:t>
            </a:r>
          </a:p>
          <a:p>
            <a:pPr marL="457200" lvl="0" indent="-361950">
              <a:lnSpc>
                <a:spcPct val="115000"/>
              </a:lnSpc>
              <a:spcBef>
                <a:spcPts val="750"/>
              </a:spcBef>
              <a:buClr>
                <a:srgbClr val="C00000"/>
              </a:buClr>
              <a:buSzPts val="2100"/>
              <a:buFont typeface="Arial"/>
              <a:buAutoNum type="arabicPeriod"/>
            </a:pPr>
            <a:r>
              <a:rPr lang="en-US" sz="2000" dirty="0">
                <a:solidFill>
                  <a:srgbClr val="C00000"/>
                </a:solidFill>
                <a:latin typeface="Pragmatica" panose="020B0403040502020204"/>
                <a:ea typeface="Consolas"/>
                <a:cs typeface="Consolas"/>
                <a:sym typeface="Consolas"/>
              </a:rPr>
              <a:t>Select the total number of home runs between 2000 and 2010: </a:t>
            </a:r>
            <a:r>
              <a:rPr lang="en-US" sz="2000" dirty="0" err="1">
                <a:solidFill>
                  <a:srgbClr val="C00000"/>
                </a:solidFill>
                <a:latin typeface="Consolas" panose="020B0609020204030204" pitchFamily="49" charset="0"/>
                <a:ea typeface="Consolas"/>
                <a:cs typeface="Consolas"/>
                <a:sym typeface="Consolas"/>
              </a:rPr>
              <a:t>total_homers</a:t>
            </a:r>
            <a:r>
              <a:rPr lang="en-US" sz="2000" dirty="0">
                <a:solidFill>
                  <a:srgbClr val="C00000"/>
                </a:solidFill>
                <a:latin typeface="Pragmatica" panose="020B0403040502020204"/>
                <a:ea typeface="Consolas"/>
                <a:cs typeface="Consolas"/>
                <a:sym typeface="Consolas"/>
              </a:rPr>
              <a:t>.</a:t>
            </a:r>
          </a:p>
          <a:p>
            <a:pPr marL="457200" lvl="0" indent="-361950">
              <a:lnSpc>
                <a:spcPct val="115000"/>
              </a:lnSpc>
              <a:spcBef>
                <a:spcPts val="750"/>
              </a:spcBef>
              <a:buClr>
                <a:srgbClr val="C00000"/>
              </a:buClr>
              <a:buSzPts val="2100"/>
              <a:buFont typeface="Arial"/>
              <a:buAutoNum type="arabicPeriod"/>
            </a:pPr>
            <a:r>
              <a:rPr lang="en-US" sz="2000" dirty="0">
                <a:solidFill>
                  <a:srgbClr val="C00000"/>
                </a:solidFill>
                <a:latin typeface="Pragmatica" panose="020B0403040502020204"/>
                <a:ea typeface="Consolas"/>
                <a:cs typeface="Consolas"/>
                <a:sym typeface="Consolas"/>
              </a:rPr>
              <a:t>Count the number of records where the games played is </a:t>
            </a:r>
            <a:r>
              <a:rPr lang="en-US" sz="2000" dirty="0">
                <a:solidFill>
                  <a:srgbClr val="C00000"/>
                </a:solidFill>
                <a:latin typeface="Consolas" panose="020B0609020204030204" pitchFamily="49" charset="0"/>
                <a:ea typeface="Consolas"/>
                <a:cs typeface="Consolas"/>
                <a:sym typeface="Consolas"/>
              </a:rPr>
              <a:t>NULL</a:t>
            </a:r>
            <a:r>
              <a:rPr lang="en-US" sz="2000" dirty="0">
                <a:solidFill>
                  <a:srgbClr val="C00000"/>
                </a:solidFill>
                <a:latin typeface="Pragmatica" panose="020B0403040502020204"/>
                <a:ea typeface="Consolas"/>
                <a:cs typeface="Consolas"/>
                <a:sym typeface="Consolas"/>
              </a:rPr>
              <a:t>.</a:t>
            </a:r>
          </a:p>
          <a:p>
            <a:pPr marL="457200" lvl="0" indent="-361950">
              <a:lnSpc>
                <a:spcPct val="115000"/>
              </a:lnSpc>
              <a:spcBef>
                <a:spcPts val="750"/>
              </a:spcBef>
              <a:buClr>
                <a:srgbClr val="C00000"/>
              </a:buClr>
              <a:buSzPts val="2100"/>
              <a:buFont typeface="Arial"/>
              <a:buAutoNum type="arabicPeriod"/>
            </a:pPr>
            <a:r>
              <a:rPr lang="en-US" sz="2000" dirty="0">
                <a:solidFill>
                  <a:srgbClr val="C00000"/>
                </a:solidFill>
                <a:latin typeface="Pragmatica" panose="020B0403040502020204"/>
                <a:ea typeface="Consolas"/>
                <a:cs typeface="Consolas"/>
                <a:sym typeface="Consolas"/>
              </a:rPr>
              <a:t>Count the number of records with a recorded attendance.</a:t>
            </a:r>
          </a:p>
          <a:p>
            <a:pPr marL="457200" lvl="0" indent="-361950">
              <a:lnSpc>
                <a:spcPct val="115000"/>
              </a:lnSpc>
              <a:spcBef>
                <a:spcPts val="750"/>
              </a:spcBef>
              <a:buClr>
                <a:srgbClr val="C00000"/>
              </a:buClr>
              <a:buSzPts val="2100"/>
              <a:buFont typeface="Arial"/>
              <a:buAutoNum type="arabicPeriod"/>
            </a:pPr>
            <a:r>
              <a:rPr lang="en-US" sz="2000" dirty="0">
                <a:solidFill>
                  <a:srgbClr val="C00000"/>
                </a:solidFill>
                <a:latin typeface="Pragmatica" panose="020B0403040502020204"/>
                <a:ea typeface="Consolas"/>
                <a:cs typeface="Consolas"/>
                <a:sym typeface="Consolas"/>
              </a:rPr>
              <a:t>Return a list of all years reflected in the table.</a:t>
            </a:r>
          </a:p>
          <a:p>
            <a:pPr marL="457200" lvl="0" indent="-361950">
              <a:lnSpc>
                <a:spcPct val="115000"/>
              </a:lnSpc>
              <a:spcBef>
                <a:spcPts val="750"/>
              </a:spcBef>
              <a:buClr>
                <a:srgbClr val="C00000"/>
              </a:buClr>
              <a:buSzPts val="2100"/>
              <a:buFont typeface="Arial"/>
              <a:buAutoNum type="arabicPeriod"/>
            </a:pPr>
            <a:r>
              <a:rPr lang="en-US" sz="2000" dirty="0">
                <a:solidFill>
                  <a:srgbClr val="C00000"/>
                </a:solidFill>
                <a:latin typeface="Pragmatica" panose="020B0403040502020204"/>
                <a:ea typeface="Consolas"/>
                <a:cs typeface="Consolas"/>
                <a:sym typeface="Consolas"/>
              </a:rPr>
              <a:t>Count the number of unique franchises since 1915.</a:t>
            </a:r>
          </a:p>
          <a:p>
            <a:pPr marL="95250" lvl="0">
              <a:lnSpc>
                <a:spcPct val="115000"/>
              </a:lnSpc>
              <a:spcBef>
                <a:spcPts val="750"/>
              </a:spcBef>
              <a:buClr>
                <a:srgbClr val="C00000"/>
              </a:buClr>
              <a:buSzPts val="2100"/>
            </a:pPr>
            <a:endParaRPr lang="en-US" sz="2000" dirty="0">
              <a:solidFill>
                <a:srgbClr val="C00000"/>
              </a:solidFill>
              <a:latin typeface="Pragmatica" panose="020B0403040502020204"/>
              <a:ea typeface="Consolas"/>
              <a:cs typeface="Consolas"/>
              <a:sym typeface="Consolas"/>
            </a:endParaRPr>
          </a:p>
          <a:p>
            <a:pPr marL="95250" lvl="0">
              <a:lnSpc>
                <a:spcPct val="115000"/>
              </a:lnSpc>
              <a:spcBef>
                <a:spcPts val="750"/>
              </a:spcBef>
              <a:buClr>
                <a:srgbClr val="C00000"/>
              </a:buClr>
              <a:buSzPts val="2100"/>
            </a:pPr>
            <a:r>
              <a:rPr lang="en-US" sz="2000" dirty="0">
                <a:solidFill>
                  <a:srgbClr val="C00000"/>
                </a:solidFill>
                <a:latin typeface="Pragmatica" panose="020B0403040502020204"/>
                <a:ea typeface="Consolas"/>
                <a:cs typeface="Consolas"/>
                <a:sym typeface="Consolas"/>
              </a:rPr>
              <a:t>Solutions: </a:t>
            </a:r>
            <a:r>
              <a:rPr lang="en-US" sz="2000" dirty="0">
                <a:solidFill>
                  <a:srgbClr val="C00000"/>
                </a:solidFill>
                <a:latin typeface="Consolas" panose="020B0609020204030204" pitchFamily="49" charset="0"/>
                <a:ea typeface="Consolas"/>
                <a:cs typeface="Consolas"/>
                <a:sym typeface="Consolas"/>
              </a:rPr>
              <a:t>aggregation-</a:t>
            </a:r>
            <a:r>
              <a:rPr lang="en-US" sz="2000" dirty="0" err="1">
                <a:solidFill>
                  <a:srgbClr val="C00000"/>
                </a:solidFill>
                <a:latin typeface="Consolas" panose="020B0609020204030204" pitchFamily="49" charset="0"/>
                <a:ea typeface="Consolas"/>
                <a:cs typeface="Consolas"/>
                <a:sym typeface="Consolas"/>
              </a:rPr>
              <a:t>drills.sql</a:t>
            </a:r>
            <a:endParaRPr lang="en-US" sz="2000" dirty="0">
              <a:solidFill>
                <a:srgbClr val="C00000"/>
              </a:solidFill>
              <a:latin typeface="Consolas" panose="020B0609020204030204" pitchFamily="49" charset="0"/>
              <a:ea typeface="Consolas"/>
              <a:cs typeface="Consolas"/>
              <a:sym typeface="Consolas"/>
            </a:endParaRPr>
          </a:p>
          <a:p>
            <a:endParaRPr lang="en-US" sz="3600" dirty="0">
              <a:solidFill>
                <a:srgbClr val="CF3338"/>
              </a:solidFill>
              <a:latin typeface="Pragmatica" panose="020B0403040502020204" pitchFamily="34" charset="0"/>
            </a:endParaRPr>
          </a:p>
          <a:p>
            <a:endParaRPr lang="en-US" sz="4000" dirty="0">
              <a:solidFill>
                <a:srgbClr val="CF3338"/>
              </a:solidFill>
              <a:latin typeface="Pragmatica" panose="020B0403040502020204" pitchFamily="34" charset="0"/>
            </a:endParaRPr>
          </a:p>
        </p:txBody>
      </p:sp>
    </p:spTree>
    <p:extLst>
      <p:ext uri="{BB962C8B-B14F-4D97-AF65-F5344CB8AC3E}">
        <p14:creationId xmlns:p14="http://schemas.microsoft.com/office/powerpoint/2010/main" val="20745772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520861" y="393539"/>
            <a:ext cx="10324617" cy="2123658"/>
          </a:xfrm>
          <a:prstGeom prst="rect">
            <a:avLst/>
          </a:prstGeom>
          <a:noFill/>
        </p:spPr>
        <p:txBody>
          <a:bodyPr wrap="square" rtlCol="0">
            <a:spAutoFit/>
          </a:bodyPr>
          <a:lstStyle/>
          <a:p>
            <a:r>
              <a:rPr lang="en-US" sz="6600" b="1" dirty="0">
                <a:solidFill>
                  <a:schemeClr val="bg1"/>
                </a:solidFill>
                <a:latin typeface="Normafixed Tryout" panose="00000409000000000000" pitchFamily="49" charset="0"/>
              </a:rPr>
              <a:t>From PivotTables to </a:t>
            </a:r>
            <a:r>
              <a:rPr lang="en-US" sz="6600" b="1" dirty="0">
                <a:solidFill>
                  <a:schemeClr val="bg1"/>
                </a:solidFill>
                <a:latin typeface="Consolas" panose="020B0609020204030204" pitchFamily="49" charset="0"/>
              </a:rPr>
              <a:t>GROUP BY</a:t>
            </a:r>
          </a:p>
        </p:txBody>
      </p:sp>
    </p:spTree>
    <p:extLst>
      <p:ext uri="{BB962C8B-B14F-4D97-AF65-F5344CB8AC3E}">
        <p14:creationId xmlns:p14="http://schemas.microsoft.com/office/powerpoint/2010/main" val="41417398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47240" y="113388"/>
            <a:ext cx="9230393" cy="1015663"/>
          </a:xfrm>
          <a:prstGeom prst="rect">
            <a:avLst/>
          </a:prstGeom>
          <a:noFill/>
        </p:spPr>
        <p:txBody>
          <a:bodyPr wrap="square" rtlCol="0">
            <a:spAutoFit/>
          </a:bodyPr>
          <a:lstStyle/>
          <a:p>
            <a:r>
              <a:rPr lang="en-US" sz="6000" dirty="0">
                <a:latin typeface="Aliens &amp; cows" panose="00000500000000000000" pitchFamily="2" charset="0"/>
              </a:rPr>
              <a:t>Cross-train your data brain</a:t>
            </a:r>
          </a:p>
        </p:txBody>
      </p:sp>
      <p:pic>
        <p:nvPicPr>
          <p:cNvPr id="15" name="Picture 14" descr="A close up of a sign&#10;&#10;Description automatically generated">
            <a:extLst>
              <a:ext uri="{FF2B5EF4-FFF2-40B4-BE49-F238E27FC236}">
                <a16:creationId xmlns:a16="http://schemas.microsoft.com/office/drawing/2014/main" id="{29761B90-A7DE-4A60-A915-F085BD87CA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pic>
        <p:nvPicPr>
          <p:cNvPr id="3" name="Graphic 2" descr="Dance steps">
            <a:extLst>
              <a:ext uri="{FF2B5EF4-FFF2-40B4-BE49-F238E27FC236}">
                <a16:creationId xmlns:a16="http://schemas.microsoft.com/office/drawing/2014/main" id="{DB517C93-268A-44C5-B2CD-6B3F04AB68F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909454" y="1122460"/>
            <a:ext cx="5482417" cy="5482417"/>
          </a:xfrm>
          <a:prstGeom prst="rect">
            <a:avLst/>
          </a:prstGeom>
        </p:spPr>
      </p:pic>
    </p:spTree>
    <p:extLst>
      <p:ext uri="{BB962C8B-B14F-4D97-AF65-F5344CB8AC3E}">
        <p14:creationId xmlns:p14="http://schemas.microsoft.com/office/powerpoint/2010/main" val="33153726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47240" y="599163"/>
            <a:ext cx="9873085" cy="769441"/>
          </a:xfrm>
          <a:prstGeom prst="rect">
            <a:avLst/>
          </a:prstGeom>
          <a:noFill/>
        </p:spPr>
        <p:txBody>
          <a:bodyPr wrap="square" rtlCol="0">
            <a:spAutoFit/>
          </a:bodyPr>
          <a:lstStyle/>
          <a:p>
            <a:r>
              <a:rPr lang="en-US" sz="4400" dirty="0">
                <a:solidFill>
                  <a:srgbClr val="707070"/>
                </a:solidFill>
                <a:latin typeface="Aliens &amp; cows" panose="00000500000000000000" pitchFamily="2" charset="0"/>
              </a:rPr>
              <a:t>Demo: </a:t>
            </a:r>
            <a:r>
              <a:rPr lang="en-US" sz="4400" dirty="0">
                <a:solidFill>
                  <a:srgbClr val="707070"/>
                </a:solidFill>
                <a:latin typeface="Consolas" panose="020B0609020204030204" pitchFamily="49" charset="0"/>
              </a:rPr>
              <a:t>group-by-demo.xlsx</a:t>
            </a:r>
          </a:p>
        </p:txBody>
      </p:sp>
      <p:pic>
        <p:nvPicPr>
          <p:cNvPr id="15" name="Picture 14" descr="A close up of a sign&#10;&#10;Description automatically generated">
            <a:extLst>
              <a:ext uri="{FF2B5EF4-FFF2-40B4-BE49-F238E27FC236}">
                <a16:creationId xmlns:a16="http://schemas.microsoft.com/office/drawing/2014/main" id="{29761B90-A7DE-4A60-A915-F085BD87CA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spTree>
    <p:extLst>
      <p:ext uri="{BB962C8B-B14F-4D97-AF65-F5344CB8AC3E}">
        <p14:creationId xmlns:p14="http://schemas.microsoft.com/office/powerpoint/2010/main" val="199502866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1447363" cy="923330"/>
          </a:xfrm>
          <a:prstGeom prst="rect">
            <a:avLst/>
          </a:prstGeom>
          <a:noFill/>
        </p:spPr>
        <p:txBody>
          <a:bodyPr wrap="square" rtlCol="0">
            <a:spAutoFit/>
          </a:bodyPr>
          <a:lstStyle/>
          <a:p>
            <a:r>
              <a:rPr lang="en-US" sz="5400" dirty="0">
                <a:latin typeface="Aliens &amp; cows" panose="00000500000000000000" pitchFamily="2" charset="0"/>
              </a:rPr>
              <a:t>The SQL reader’s digest</a:t>
            </a:r>
          </a:p>
        </p:txBody>
      </p:sp>
      <p:pic>
        <p:nvPicPr>
          <p:cNvPr id="5" name="Picture 4" descr="A close up of a sign&#10;&#10;Description automatically generated">
            <a:extLst>
              <a:ext uri="{FF2B5EF4-FFF2-40B4-BE49-F238E27FC236}">
                <a16:creationId xmlns:a16="http://schemas.microsoft.com/office/drawing/2014/main" id="{FD1063B2-28A1-48D5-A065-653DD41E3B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graphicFrame>
        <p:nvGraphicFramePr>
          <p:cNvPr id="7" name="Table 6">
            <a:extLst>
              <a:ext uri="{FF2B5EF4-FFF2-40B4-BE49-F238E27FC236}">
                <a16:creationId xmlns:a16="http://schemas.microsoft.com/office/drawing/2014/main" id="{B23FE3AB-C787-4BC8-883C-29BEB0A8A37F}"/>
              </a:ext>
            </a:extLst>
          </p:cNvPr>
          <p:cNvGraphicFramePr>
            <a:graphicFrameLocks noGrp="1"/>
          </p:cNvGraphicFramePr>
          <p:nvPr/>
        </p:nvGraphicFramePr>
        <p:xfrm>
          <a:off x="337532" y="1353416"/>
          <a:ext cx="10553755" cy="4450827"/>
        </p:xfrm>
        <a:graphic>
          <a:graphicData uri="http://schemas.openxmlformats.org/drawingml/2006/table">
            <a:tbl>
              <a:tblPr/>
              <a:tblGrid>
                <a:gridCol w="2529849">
                  <a:extLst>
                    <a:ext uri="{9D8B030D-6E8A-4147-A177-3AD203B41FA5}">
                      <a16:colId xmlns:a16="http://schemas.microsoft.com/office/drawing/2014/main" val="2629133829"/>
                    </a:ext>
                  </a:extLst>
                </a:gridCol>
                <a:gridCol w="8023906">
                  <a:extLst>
                    <a:ext uri="{9D8B030D-6E8A-4147-A177-3AD203B41FA5}">
                      <a16:colId xmlns:a16="http://schemas.microsoft.com/office/drawing/2014/main" val="985116657"/>
                    </a:ext>
                  </a:extLst>
                </a:gridCol>
              </a:tblGrid>
              <a:tr h="595385">
                <a:tc>
                  <a:txBody>
                    <a:bodyPr/>
                    <a:lstStyle/>
                    <a:p>
                      <a:pPr algn="l" fontAlgn="b"/>
                      <a:r>
                        <a:rPr lang="en-US" sz="2800" b="1" i="0" u="none" strike="noStrike" dirty="0">
                          <a:solidFill>
                            <a:schemeClr val="bg1">
                              <a:lumMod val="95000"/>
                            </a:schemeClr>
                          </a:solidFill>
                          <a:effectLst/>
                          <a:latin typeface="Pragmatica" panose="020B0403040502020204" pitchFamily="34" charset="0"/>
                        </a:rPr>
                        <a:t>Term</a:t>
                      </a:r>
                    </a:p>
                  </a:txBody>
                  <a:tcPr marL="7620" marR="7620" marT="7620" marB="0" anchor="b">
                    <a:lnL>
                      <a:noFill/>
                    </a:lnL>
                    <a:lnR>
                      <a:noFill/>
                    </a:lnR>
                    <a:lnT>
                      <a:noFill/>
                    </a:lnT>
                    <a:lnB>
                      <a:noFill/>
                    </a:lnB>
                    <a:solidFill>
                      <a:srgbClr val="CF3338"/>
                    </a:solidFill>
                  </a:tcPr>
                </a:tc>
                <a:tc>
                  <a:txBody>
                    <a:bodyPr/>
                    <a:lstStyle/>
                    <a:p>
                      <a:pPr algn="l" fontAlgn="b"/>
                      <a:r>
                        <a:rPr lang="en-US" sz="2800" b="1" i="0" u="none" strike="noStrike" dirty="0">
                          <a:solidFill>
                            <a:schemeClr val="bg1">
                              <a:lumMod val="95000"/>
                            </a:schemeClr>
                          </a:solidFill>
                          <a:effectLst/>
                          <a:latin typeface="Pragmatica" panose="020B0403040502020204" pitchFamily="34" charset="0"/>
                        </a:rPr>
                        <a:t>What it does</a:t>
                      </a:r>
                    </a:p>
                  </a:txBody>
                  <a:tcPr marL="7620" marR="7620" marT="7620" marB="0" anchor="b">
                    <a:lnL>
                      <a:noFill/>
                    </a:lnL>
                    <a:lnR>
                      <a:noFill/>
                    </a:lnR>
                    <a:lnT>
                      <a:noFill/>
                    </a:lnT>
                    <a:lnB>
                      <a:noFill/>
                    </a:lnB>
                    <a:solidFill>
                      <a:srgbClr val="CF3338"/>
                    </a:solidFill>
                  </a:tcPr>
                </a:tc>
                <a:extLst>
                  <a:ext uri="{0D108BD9-81ED-4DB2-BD59-A6C34878D82A}">
                    <a16:rowId xmlns:a16="http://schemas.microsoft.com/office/drawing/2014/main" val="287320149"/>
                  </a:ext>
                </a:extLst>
              </a:tr>
              <a:tr h="549586">
                <a:tc>
                  <a:txBody>
                    <a:bodyPr/>
                    <a:lstStyle/>
                    <a:p>
                      <a:pPr algn="l" fontAlgn="b"/>
                      <a:r>
                        <a:rPr lang="en-US" sz="2800" b="1" i="0" u="sng" strike="noStrike" dirty="0">
                          <a:solidFill>
                            <a:srgbClr val="CF3338"/>
                          </a:solidFill>
                          <a:effectLst/>
                          <a:latin typeface="Consolas" panose="020B0609020204030204" pitchFamily="49" charset="0"/>
                        </a:rPr>
                        <a:t>SELECT</a:t>
                      </a:r>
                    </a:p>
                  </a:txBody>
                  <a:tcPr marL="7620" marR="7620" marT="7620" marB="0" anchor="b">
                    <a:lnL>
                      <a:noFill/>
                    </a:lnL>
                    <a:lnR>
                      <a:noFill/>
                    </a:lnR>
                    <a:lnT>
                      <a:noFill/>
                    </a:lnT>
                    <a:lnB>
                      <a:noFill/>
                    </a:lnB>
                    <a:solidFill>
                      <a:srgbClr val="D9D9D9"/>
                    </a:solidFill>
                  </a:tcPr>
                </a:tc>
                <a:tc>
                  <a:txBody>
                    <a:bodyPr/>
                    <a:lstStyle/>
                    <a:p>
                      <a:pPr algn="l" fontAlgn="b"/>
                      <a:r>
                        <a:rPr lang="en-US" sz="2800" b="1" i="0" u="sng" strike="noStrike" dirty="0">
                          <a:solidFill>
                            <a:srgbClr val="CF3338"/>
                          </a:solidFill>
                          <a:effectLst/>
                          <a:latin typeface="Pragmatica" panose="020B0403040502020204" pitchFamily="34" charset="0"/>
                        </a:rPr>
                        <a:t>Which fields to look for</a:t>
                      </a:r>
                    </a:p>
                  </a:txBody>
                  <a:tcPr marL="7620" marR="7620" marT="7620" marB="0" anchor="b">
                    <a:lnL>
                      <a:noFill/>
                    </a:lnL>
                    <a:lnR>
                      <a:noFill/>
                    </a:lnR>
                    <a:lnT>
                      <a:noFill/>
                    </a:lnT>
                    <a:lnB>
                      <a:noFill/>
                    </a:lnB>
                    <a:solidFill>
                      <a:srgbClr val="D9D9D9"/>
                    </a:solidFill>
                  </a:tcPr>
                </a:tc>
                <a:extLst>
                  <a:ext uri="{0D108BD9-81ED-4DB2-BD59-A6C34878D82A}">
                    <a16:rowId xmlns:a16="http://schemas.microsoft.com/office/drawing/2014/main" val="3568129098"/>
                  </a:ext>
                </a:extLst>
              </a:tr>
              <a:tr h="550976">
                <a:tc>
                  <a:txBody>
                    <a:bodyPr/>
                    <a:lstStyle/>
                    <a:p>
                      <a:pPr algn="l" fontAlgn="b"/>
                      <a:r>
                        <a:rPr lang="en-US" sz="2800" b="1" i="0" u="sng" strike="noStrike" dirty="0">
                          <a:solidFill>
                            <a:srgbClr val="CF3338"/>
                          </a:solidFill>
                          <a:effectLst/>
                          <a:latin typeface="Consolas" panose="020B0609020204030204" pitchFamily="49" charset="0"/>
                        </a:rPr>
                        <a:t>FROM</a:t>
                      </a:r>
                    </a:p>
                  </a:txBody>
                  <a:tcPr marL="7620" marR="7620" marT="7620" marB="0" anchor="b">
                    <a:lnL>
                      <a:noFill/>
                    </a:lnL>
                    <a:lnR>
                      <a:noFill/>
                    </a:lnR>
                    <a:lnT>
                      <a:noFill/>
                    </a:lnT>
                    <a:lnB>
                      <a:noFill/>
                    </a:lnB>
                  </a:tcPr>
                </a:tc>
                <a:tc>
                  <a:txBody>
                    <a:bodyPr/>
                    <a:lstStyle/>
                    <a:p>
                      <a:pPr algn="l" fontAlgn="b"/>
                      <a:r>
                        <a:rPr lang="en-US" sz="2800" b="1" i="0" u="sng" strike="noStrike" dirty="0">
                          <a:solidFill>
                            <a:srgbClr val="CF3338"/>
                          </a:solidFill>
                          <a:effectLst/>
                          <a:latin typeface="Pragmatica" panose="020B0403040502020204" pitchFamily="34" charset="0"/>
                        </a:rPr>
                        <a:t>Where to look for those fields</a:t>
                      </a:r>
                    </a:p>
                  </a:txBody>
                  <a:tcPr marL="7620" marR="7620" marT="7620" marB="0" anchor="b">
                    <a:lnL>
                      <a:noFill/>
                    </a:lnL>
                    <a:lnR>
                      <a:noFill/>
                    </a:lnR>
                    <a:lnT>
                      <a:noFill/>
                    </a:lnT>
                    <a:lnB>
                      <a:noFill/>
                    </a:lnB>
                  </a:tcPr>
                </a:tc>
                <a:extLst>
                  <a:ext uri="{0D108BD9-81ED-4DB2-BD59-A6C34878D82A}">
                    <a16:rowId xmlns:a16="http://schemas.microsoft.com/office/drawing/2014/main" val="2916523719"/>
                  </a:ext>
                </a:extLst>
              </a:tr>
              <a:tr h="550976">
                <a:tc>
                  <a:txBody>
                    <a:bodyPr/>
                    <a:lstStyle/>
                    <a:p>
                      <a:pPr algn="l" fontAlgn="b"/>
                      <a:r>
                        <a:rPr lang="en-US" sz="2800" b="1" i="0" u="sng" strike="noStrike" dirty="0">
                          <a:solidFill>
                            <a:srgbClr val="CF3338"/>
                          </a:solidFill>
                          <a:effectLst/>
                          <a:latin typeface="Consolas" panose="020B0609020204030204" pitchFamily="49" charset="0"/>
                        </a:rPr>
                        <a:t>WHERE</a:t>
                      </a:r>
                    </a:p>
                  </a:txBody>
                  <a:tcPr marL="7620" marR="7620" marT="7620" marB="0" anchor="b">
                    <a:lnL>
                      <a:noFill/>
                    </a:lnL>
                    <a:lnR>
                      <a:noFill/>
                    </a:lnR>
                    <a:lnT>
                      <a:noFill/>
                    </a:lnT>
                    <a:lnB>
                      <a:noFill/>
                    </a:lnB>
                    <a:solidFill>
                      <a:srgbClr val="D9D9D9"/>
                    </a:solidFill>
                  </a:tcPr>
                </a:tc>
                <a:tc>
                  <a:txBody>
                    <a:bodyPr/>
                    <a:lstStyle/>
                    <a:p>
                      <a:pPr algn="l" fontAlgn="b"/>
                      <a:r>
                        <a:rPr lang="en-US" sz="2800" b="1" i="0" u="sng" strike="noStrike" dirty="0">
                          <a:solidFill>
                            <a:srgbClr val="CF3338"/>
                          </a:solidFill>
                          <a:effectLst/>
                          <a:latin typeface="Pragmatica" panose="020B0403040502020204" pitchFamily="34" charset="0"/>
                        </a:rPr>
                        <a:t>What criteria those records should meet</a:t>
                      </a:r>
                    </a:p>
                  </a:txBody>
                  <a:tcPr marL="7620" marR="7620" marT="7620" marB="0" anchor="b">
                    <a:lnL>
                      <a:noFill/>
                    </a:lnL>
                    <a:lnR>
                      <a:noFill/>
                    </a:lnR>
                    <a:lnT>
                      <a:noFill/>
                    </a:lnT>
                    <a:lnB>
                      <a:noFill/>
                    </a:lnB>
                    <a:solidFill>
                      <a:srgbClr val="D9D9D9"/>
                    </a:solidFill>
                  </a:tcPr>
                </a:tc>
                <a:extLst>
                  <a:ext uri="{0D108BD9-81ED-4DB2-BD59-A6C34878D82A}">
                    <a16:rowId xmlns:a16="http://schemas.microsoft.com/office/drawing/2014/main" val="1604127386"/>
                  </a:ext>
                </a:extLst>
              </a:tr>
              <a:tr h="550976">
                <a:tc>
                  <a:txBody>
                    <a:bodyPr/>
                    <a:lstStyle/>
                    <a:p>
                      <a:pPr algn="l" fontAlgn="b"/>
                      <a:r>
                        <a:rPr lang="en-US" sz="2800" b="0" i="0" u="none" strike="noStrike" dirty="0">
                          <a:solidFill>
                            <a:srgbClr val="CF3338"/>
                          </a:solidFill>
                          <a:effectLst/>
                          <a:latin typeface="Consolas" panose="020B0609020204030204" pitchFamily="49" charset="0"/>
                        </a:rPr>
                        <a:t>GROUP BY</a:t>
                      </a:r>
                    </a:p>
                  </a:txBody>
                  <a:tcPr marL="7620" marR="7620" marT="7620" marB="0" anchor="b">
                    <a:lnL>
                      <a:noFill/>
                    </a:lnL>
                    <a:lnR>
                      <a:noFill/>
                    </a:lnR>
                    <a:lnT>
                      <a:noFill/>
                    </a:lnT>
                    <a:lnB>
                      <a:noFill/>
                    </a:lnB>
                    <a:solidFill>
                      <a:schemeClr val="bg1">
                        <a:lumMod val="95000"/>
                      </a:schemeClr>
                    </a:solidFill>
                  </a:tcPr>
                </a:tc>
                <a:tc>
                  <a:txBody>
                    <a:bodyPr/>
                    <a:lstStyle/>
                    <a:p>
                      <a:pPr algn="l" fontAlgn="b"/>
                      <a:r>
                        <a:rPr lang="en-US" sz="2800" b="0" i="0" u="none" strike="noStrike" dirty="0">
                          <a:solidFill>
                            <a:srgbClr val="CF3338"/>
                          </a:solidFill>
                          <a:effectLst/>
                          <a:latin typeface="Pragmatica" panose="020B0403040502020204" pitchFamily="34" charset="0"/>
                        </a:rPr>
                        <a:t>How to aggregate the results</a:t>
                      </a:r>
                    </a:p>
                  </a:txBody>
                  <a:tcPr marL="7620" marR="7620" marT="7620" marB="0" anchor="b">
                    <a:lnL>
                      <a:noFill/>
                    </a:lnL>
                    <a:lnR>
                      <a:noFill/>
                    </a:lnR>
                    <a:lnT>
                      <a:noFill/>
                    </a:lnT>
                    <a:lnB>
                      <a:noFill/>
                    </a:lnB>
                    <a:solidFill>
                      <a:schemeClr val="bg1">
                        <a:lumMod val="95000"/>
                      </a:schemeClr>
                    </a:solidFill>
                  </a:tcPr>
                </a:tc>
                <a:extLst>
                  <a:ext uri="{0D108BD9-81ED-4DB2-BD59-A6C34878D82A}">
                    <a16:rowId xmlns:a16="http://schemas.microsoft.com/office/drawing/2014/main" val="2066134952"/>
                  </a:ext>
                </a:extLst>
              </a:tr>
              <a:tr h="550976">
                <a:tc>
                  <a:txBody>
                    <a:bodyPr/>
                    <a:lstStyle/>
                    <a:p>
                      <a:pPr algn="l" fontAlgn="b"/>
                      <a:r>
                        <a:rPr lang="en-US" sz="2800" b="0" i="0" u="none" strike="noStrike" dirty="0">
                          <a:solidFill>
                            <a:srgbClr val="CF3338"/>
                          </a:solidFill>
                          <a:effectLst/>
                          <a:latin typeface="Consolas" panose="020B0609020204030204" pitchFamily="49" charset="0"/>
                        </a:rPr>
                        <a:t>HAVING</a:t>
                      </a:r>
                    </a:p>
                  </a:txBody>
                  <a:tcPr marL="7620" marR="7620" marT="7620" marB="0" anchor="b">
                    <a:lnL>
                      <a:noFill/>
                    </a:lnL>
                    <a:lnR>
                      <a:noFill/>
                    </a:lnR>
                    <a:lnT>
                      <a:noFill/>
                    </a:lnT>
                    <a:lnB>
                      <a:noFill/>
                    </a:lnB>
                    <a:solidFill>
                      <a:srgbClr val="D9D9D9"/>
                    </a:solidFill>
                  </a:tcPr>
                </a:tc>
                <a:tc>
                  <a:txBody>
                    <a:bodyPr/>
                    <a:lstStyle/>
                    <a:p>
                      <a:pPr algn="l" fontAlgn="b"/>
                      <a:r>
                        <a:rPr lang="en-US" sz="2800" b="0" i="0" u="none" strike="noStrike" dirty="0">
                          <a:solidFill>
                            <a:srgbClr val="CF3338"/>
                          </a:solidFill>
                          <a:effectLst/>
                          <a:latin typeface="Pragmatica" panose="020B0403040502020204" pitchFamily="34" charset="0"/>
                        </a:rPr>
                        <a:t>What criteria the aggregated results should meet</a:t>
                      </a:r>
                    </a:p>
                  </a:txBody>
                  <a:tcPr marL="7620" marR="7620" marT="7620" marB="0" anchor="b">
                    <a:lnL>
                      <a:noFill/>
                    </a:lnL>
                    <a:lnR>
                      <a:noFill/>
                    </a:lnR>
                    <a:lnT>
                      <a:noFill/>
                    </a:lnT>
                    <a:lnB>
                      <a:noFill/>
                    </a:lnB>
                    <a:solidFill>
                      <a:srgbClr val="D9D9D9"/>
                    </a:solidFill>
                  </a:tcPr>
                </a:tc>
                <a:extLst>
                  <a:ext uri="{0D108BD9-81ED-4DB2-BD59-A6C34878D82A}">
                    <a16:rowId xmlns:a16="http://schemas.microsoft.com/office/drawing/2014/main" val="1210883232"/>
                  </a:ext>
                </a:extLst>
              </a:tr>
              <a:tr h="550976">
                <a:tc>
                  <a:txBody>
                    <a:bodyPr/>
                    <a:lstStyle/>
                    <a:p>
                      <a:pPr algn="l" fontAlgn="b"/>
                      <a:r>
                        <a:rPr lang="en-US" sz="2800" b="1" i="0" u="sng" strike="noStrike" dirty="0">
                          <a:solidFill>
                            <a:srgbClr val="CF3338"/>
                          </a:solidFill>
                          <a:effectLst/>
                          <a:latin typeface="Consolas" panose="020B0609020204030204" pitchFamily="49" charset="0"/>
                        </a:rPr>
                        <a:t>ORDER BY</a:t>
                      </a:r>
                    </a:p>
                  </a:txBody>
                  <a:tcPr marL="7620" marR="7620" marT="7620" marB="0" anchor="b">
                    <a:lnL>
                      <a:noFill/>
                    </a:lnL>
                    <a:lnR>
                      <a:noFill/>
                    </a:lnR>
                    <a:lnT>
                      <a:noFill/>
                    </a:lnT>
                    <a:lnB>
                      <a:noFill/>
                    </a:lnB>
                    <a:solidFill>
                      <a:schemeClr val="bg1">
                        <a:lumMod val="95000"/>
                      </a:schemeClr>
                    </a:solidFill>
                  </a:tcPr>
                </a:tc>
                <a:tc>
                  <a:txBody>
                    <a:bodyPr/>
                    <a:lstStyle/>
                    <a:p>
                      <a:pPr algn="l" fontAlgn="b"/>
                      <a:r>
                        <a:rPr lang="en-US" sz="2800" b="1" i="0" u="sng" strike="noStrike" dirty="0">
                          <a:solidFill>
                            <a:srgbClr val="CF3338"/>
                          </a:solidFill>
                          <a:effectLst/>
                          <a:latin typeface="Pragmatica" panose="020B0403040502020204" pitchFamily="34" charset="0"/>
                        </a:rPr>
                        <a:t>How to sort the results</a:t>
                      </a:r>
                    </a:p>
                  </a:txBody>
                  <a:tcPr marL="7620" marR="7620" marT="7620" marB="0" anchor="b">
                    <a:lnL>
                      <a:noFill/>
                    </a:lnL>
                    <a:lnR>
                      <a:noFill/>
                    </a:lnR>
                    <a:lnT>
                      <a:noFill/>
                    </a:lnT>
                    <a:lnB>
                      <a:noFill/>
                    </a:lnB>
                    <a:solidFill>
                      <a:schemeClr val="bg1">
                        <a:lumMod val="95000"/>
                      </a:schemeClr>
                    </a:solidFill>
                  </a:tcPr>
                </a:tc>
                <a:extLst>
                  <a:ext uri="{0D108BD9-81ED-4DB2-BD59-A6C34878D82A}">
                    <a16:rowId xmlns:a16="http://schemas.microsoft.com/office/drawing/2014/main" val="1353601096"/>
                  </a:ext>
                </a:extLst>
              </a:tr>
              <a:tr h="550976">
                <a:tc>
                  <a:txBody>
                    <a:bodyPr/>
                    <a:lstStyle/>
                    <a:p>
                      <a:pPr algn="l" fontAlgn="b"/>
                      <a:r>
                        <a:rPr lang="en-US" sz="2800" b="1" i="0" u="sng" strike="noStrike" dirty="0">
                          <a:solidFill>
                            <a:srgbClr val="CF3338"/>
                          </a:solidFill>
                          <a:effectLst/>
                          <a:latin typeface="Consolas" panose="020B0609020204030204" pitchFamily="49" charset="0"/>
                        </a:rPr>
                        <a:t>LIMIT</a:t>
                      </a:r>
                    </a:p>
                  </a:txBody>
                  <a:tcPr marL="7620" marR="7620" marT="7620" marB="0" anchor="b">
                    <a:lnL>
                      <a:noFill/>
                    </a:lnL>
                    <a:lnR>
                      <a:noFill/>
                    </a:lnR>
                    <a:lnT>
                      <a:noFill/>
                    </a:lnT>
                    <a:lnB>
                      <a:noFill/>
                    </a:lnB>
                    <a:solidFill>
                      <a:schemeClr val="bg1">
                        <a:lumMod val="85000"/>
                      </a:schemeClr>
                    </a:solidFill>
                  </a:tcPr>
                </a:tc>
                <a:tc>
                  <a:txBody>
                    <a:bodyPr/>
                    <a:lstStyle/>
                    <a:p>
                      <a:pPr algn="l" fontAlgn="b"/>
                      <a:r>
                        <a:rPr lang="en-US" sz="2800" b="1" i="0" u="sng" strike="noStrike" dirty="0">
                          <a:solidFill>
                            <a:srgbClr val="CF3338"/>
                          </a:solidFill>
                          <a:effectLst/>
                          <a:latin typeface="Pragmatica" panose="020B0403040502020204" pitchFamily="34" charset="0"/>
                        </a:rPr>
                        <a:t>How many records to limit results to </a:t>
                      </a:r>
                    </a:p>
                  </a:txBody>
                  <a:tcPr marL="7620" marR="7620" marT="7620" marB="0" anchor="b">
                    <a:lnL>
                      <a:noFill/>
                    </a:lnL>
                    <a:lnR>
                      <a:noFill/>
                    </a:lnR>
                    <a:lnT>
                      <a:noFill/>
                    </a:lnT>
                    <a:lnB>
                      <a:noFill/>
                    </a:lnB>
                    <a:solidFill>
                      <a:schemeClr val="bg1">
                        <a:lumMod val="85000"/>
                      </a:schemeClr>
                    </a:solidFill>
                  </a:tcPr>
                </a:tc>
                <a:extLst>
                  <a:ext uri="{0D108BD9-81ED-4DB2-BD59-A6C34878D82A}">
                    <a16:rowId xmlns:a16="http://schemas.microsoft.com/office/drawing/2014/main" val="1160564545"/>
                  </a:ext>
                </a:extLst>
              </a:tr>
            </a:tbl>
          </a:graphicData>
        </a:graphic>
      </p:graphicFrame>
    </p:spTree>
    <p:extLst>
      <p:ext uri="{BB962C8B-B14F-4D97-AF65-F5344CB8AC3E}">
        <p14:creationId xmlns:p14="http://schemas.microsoft.com/office/powerpoint/2010/main" val="373685304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47240" y="599163"/>
            <a:ext cx="9873085" cy="769441"/>
          </a:xfrm>
          <a:prstGeom prst="rect">
            <a:avLst/>
          </a:prstGeom>
          <a:noFill/>
        </p:spPr>
        <p:txBody>
          <a:bodyPr wrap="square" rtlCol="0">
            <a:spAutoFit/>
          </a:bodyPr>
          <a:lstStyle/>
          <a:p>
            <a:r>
              <a:rPr lang="en-US" sz="4400" dirty="0">
                <a:solidFill>
                  <a:srgbClr val="707070"/>
                </a:solidFill>
                <a:latin typeface="Aliens &amp; cows" panose="00000500000000000000" pitchFamily="2" charset="0"/>
              </a:rPr>
              <a:t>Demo: </a:t>
            </a:r>
            <a:r>
              <a:rPr lang="en-US" sz="4400" dirty="0">
                <a:solidFill>
                  <a:srgbClr val="707070"/>
                </a:solidFill>
                <a:latin typeface="Consolas" panose="020B0609020204030204" pitchFamily="49" charset="0"/>
              </a:rPr>
              <a:t>group-by-</a:t>
            </a:r>
            <a:r>
              <a:rPr lang="en-US" sz="4400" dirty="0" err="1">
                <a:solidFill>
                  <a:srgbClr val="707070"/>
                </a:solidFill>
                <a:latin typeface="Consolas" panose="020B0609020204030204" pitchFamily="49" charset="0"/>
              </a:rPr>
              <a:t>demo.sql</a:t>
            </a:r>
            <a:endParaRPr lang="en-US" sz="4400" dirty="0">
              <a:solidFill>
                <a:srgbClr val="707070"/>
              </a:solidFill>
              <a:latin typeface="Consolas" panose="020B0609020204030204" pitchFamily="49" charset="0"/>
            </a:endParaRPr>
          </a:p>
        </p:txBody>
      </p:sp>
      <p:pic>
        <p:nvPicPr>
          <p:cNvPr id="15" name="Picture 14" descr="A close up of a sign&#10;&#10;Description automatically generated">
            <a:extLst>
              <a:ext uri="{FF2B5EF4-FFF2-40B4-BE49-F238E27FC236}">
                <a16:creationId xmlns:a16="http://schemas.microsoft.com/office/drawing/2014/main" id="{29761B90-A7DE-4A60-A915-F085BD87CA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spTree>
    <p:extLst>
      <p:ext uri="{BB962C8B-B14F-4D97-AF65-F5344CB8AC3E}">
        <p14:creationId xmlns:p14="http://schemas.microsoft.com/office/powerpoint/2010/main" val="341889933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74420" y="0"/>
            <a:ext cx="5617580" cy="6858000"/>
          </a:xfrm>
          <a:prstGeom prst="rect">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69227" t="33418" r="20112" b="50548"/>
          <a:stretch/>
        </p:blipFill>
        <p:spPr>
          <a:xfrm>
            <a:off x="10386349" y="5029795"/>
            <a:ext cx="1805651" cy="1991719"/>
          </a:xfrm>
          <a:prstGeom prst="rect">
            <a:avLst/>
          </a:prstGeom>
        </p:spPr>
      </p:pic>
      <p:sp>
        <p:nvSpPr>
          <p:cNvPr id="3" name="TextBox 2"/>
          <p:cNvSpPr txBox="1"/>
          <p:nvPr/>
        </p:nvSpPr>
        <p:spPr>
          <a:xfrm>
            <a:off x="173620" y="219919"/>
            <a:ext cx="6400800" cy="5466112"/>
          </a:xfrm>
          <a:prstGeom prst="rect">
            <a:avLst/>
          </a:prstGeom>
          <a:noFill/>
        </p:spPr>
        <p:txBody>
          <a:bodyPr wrap="square" rtlCol="0">
            <a:spAutoFit/>
          </a:bodyPr>
          <a:lstStyle/>
          <a:p>
            <a:r>
              <a:rPr lang="en-US" sz="4000" b="1" dirty="0">
                <a:solidFill>
                  <a:srgbClr val="CF3338"/>
                </a:solidFill>
                <a:latin typeface="Pragmatica" panose="020B0403040502020204" pitchFamily="34" charset="0"/>
              </a:rPr>
              <a:t>Drills </a:t>
            </a:r>
          </a:p>
          <a:p>
            <a:r>
              <a:rPr lang="en-US" sz="2800" dirty="0">
                <a:solidFill>
                  <a:srgbClr val="CF3338"/>
                </a:solidFill>
                <a:latin typeface="Pragmatica" panose="020B0403040502020204" pitchFamily="34" charset="0"/>
              </a:rPr>
              <a:t>Using the </a:t>
            </a:r>
            <a:r>
              <a:rPr lang="en-US" sz="2800" dirty="0">
                <a:solidFill>
                  <a:srgbClr val="CF3338"/>
                </a:solidFill>
                <a:latin typeface="Consolas" panose="020B0609020204030204" pitchFamily="49" charset="0"/>
              </a:rPr>
              <a:t>Teams</a:t>
            </a:r>
            <a:r>
              <a:rPr lang="en-US" sz="2800" dirty="0">
                <a:solidFill>
                  <a:srgbClr val="CF3338"/>
                </a:solidFill>
                <a:latin typeface="Pragmatica" panose="020B0403040502020204" pitchFamily="34" charset="0"/>
              </a:rPr>
              <a:t> table:</a:t>
            </a:r>
          </a:p>
          <a:p>
            <a:endParaRPr lang="en-US" sz="2800" dirty="0">
              <a:solidFill>
                <a:srgbClr val="CF3338"/>
              </a:solidFill>
              <a:latin typeface="Pragmatica" panose="020B0403040502020204" pitchFamily="34" charset="0"/>
            </a:endParaRPr>
          </a:p>
          <a:p>
            <a:pPr marL="457200" lvl="0" indent="-361950">
              <a:lnSpc>
                <a:spcPct val="115000"/>
              </a:lnSpc>
              <a:spcBef>
                <a:spcPts val="750"/>
              </a:spcBef>
              <a:buClr>
                <a:srgbClr val="C00000"/>
              </a:buClr>
              <a:buSzPts val="2100"/>
              <a:buFont typeface="Arial"/>
              <a:buAutoNum type="arabicPeriod"/>
            </a:pPr>
            <a:r>
              <a:rPr lang="en-US" sz="2400" dirty="0">
                <a:solidFill>
                  <a:srgbClr val="C00000"/>
                </a:solidFill>
                <a:latin typeface="Pragmatica" panose="020B0403040502020204"/>
              </a:rPr>
              <a:t>Return the largest attendance for each team, sorted high to low.</a:t>
            </a:r>
          </a:p>
          <a:p>
            <a:pPr marL="457200" lvl="0" indent="-361950">
              <a:lnSpc>
                <a:spcPct val="115000"/>
              </a:lnSpc>
              <a:spcBef>
                <a:spcPts val="750"/>
              </a:spcBef>
              <a:buClr>
                <a:srgbClr val="C00000"/>
              </a:buClr>
              <a:buSzPts val="2100"/>
              <a:buFont typeface="Arial"/>
              <a:buAutoNum type="arabicPeriod"/>
            </a:pPr>
            <a:r>
              <a:rPr lang="en-US" sz="2400" dirty="0">
                <a:solidFill>
                  <a:srgbClr val="C00000"/>
                </a:solidFill>
                <a:latin typeface="Pragmatica" panose="020B0403040502020204"/>
              </a:rPr>
              <a:t>Find the total number of stolen bases, grouped by year and league. </a:t>
            </a:r>
          </a:p>
          <a:p>
            <a:pPr marL="457200" lvl="0" indent="-361950">
              <a:lnSpc>
                <a:spcPct val="115000"/>
              </a:lnSpc>
              <a:spcBef>
                <a:spcPts val="750"/>
              </a:spcBef>
              <a:buClr>
                <a:srgbClr val="C00000"/>
              </a:buClr>
              <a:buSzPts val="2100"/>
              <a:buFont typeface="Arial"/>
              <a:buAutoNum type="arabicPeriod"/>
            </a:pPr>
            <a:r>
              <a:rPr lang="en-US" sz="2400" dirty="0">
                <a:solidFill>
                  <a:srgbClr val="C00000"/>
                </a:solidFill>
                <a:latin typeface="Pragmatica" panose="020B0403040502020204"/>
              </a:rPr>
              <a:t>Find the average number of home runs for each season, keeping only years with an average of 150 home runs or more. </a:t>
            </a:r>
          </a:p>
          <a:p>
            <a:endParaRPr lang="en-US" sz="4000" dirty="0">
              <a:solidFill>
                <a:srgbClr val="CF3338"/>
              </a:solidFill>
              <a:latin typeface="Pragmatica" panose="020B0403040502020204" pitchFamily="34" charset="0"/>
            </a:endParaRPr>
          </a:p>
        </p:txBody>
      </p:sp>
    </p:spTree>
    <p:extLst>
      <p:ext uri="{BB962C8B-B14F-4D97-AF65-F5344CB8AC3E}">
        <p14:creationId xmlns:p14="http://schemas.microsoft.com/office/powerpoint/2010/main" val="79029234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74420" y="0"/>
            <a:ext cx="5617580" cy="6858000"/>
          </a:xfrm>
          <a:prstGeom prst="rect">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69227" t="33418" r="20112" b="50548"/>
          <a:stretch/>
        </p:blipFill>
        <p:spPr>
          <a:xfrm>
            <a:off x="10386349" y="5029795"/>
            <a:ext cx="1805651" cy="1991719"/>
          </a:xfrm>
          <a:prstGeom prst="rect">
            <a:avLst/>
          </a:prstGeom>
        </p:spPr>
      </p:pic>
      <p:sp>
        <p:nvSpPr>
          <p:cNvPr id="3" name="TextBox 2"/>
          <p:cNvSpPr txBox="1"/>
          <p:nvPr/>
        </p:nvSpPr>
        <p:spPr>
          <a:xfrm>
            <a:off x="173620" y="219919"/>
            <a:ext cx="6400800" cy="5835444"/>
          </a:xfrm>
          <a:prstGeom prst="rect">
            <a:avLst/>
          </a:prstGeom>
          <a:noFill/>
        </p:spPr>
        <p:txBody>
          <a:bodyPr wrap="square" rtlCol="0">
            <a:spAutoFit/>
          </a:bodyPr>
          <a:lstStyle/>
          <a:p>
            <a:r>
              <a:rPr lang="en-US" sz="4000" b="1" dirty="0">
                <a:solidFill>
                  <a:srgbClr val="CF3338"/>
                </a:solidFill>
                <a:latin typeface="Pragmatica" panose="020B0403040502020204" pitchFamily="34" charset="0"/>
              </a:rPr>
              <a:t>Drills </a:t>
            </a:r>
          </a:p>
          <a:p>
            <a:r>
              <a:rPr lang="en-US" sz="2800" dirty="0">
                <a:solidFill>
                  <a:srgbClr val="CF3338"/>
                </a:solidFill>
                <a:latin typeface="Pragmatica" panose="020B0403040502020204" pitchFamily="34" charset="0"/>
              </a:rPr>
              <a:t>Using the </a:t>
            </a:r>
            <a:r>
              <a:rPr lang="en-US" sz="2800" dirty="0">
                <a:solidFill>
                  <a:srgbClr val="CF3338"/>
                </a:solidFill>
                <a:latin typeface="Consolas" panose="020B0609020204030204" pitchFamily="49" charset="0"/>
              </a:rPr>
              <a:t>Teams</a:t>
            </a:r>
            <a:r>
              <a:rPr lang="en-US" sz="2800" dirty="0">
                <a:solidFill>
                  <a:srgbClr val="CF3338"/>
                </a:solidFill>
                <a:latin typeface="Pragmatica" panose="020B0403040502020204" pitchFamily="34" charset="0"/>
              </a:rPr>
              <a:t> table:</a:t>
            </a:r>
          </a:p>
          <a:p>
            <a:endParaRPr lang="en-US" sz="2800" dirty="0">
              <a:solidFill>
                <a:srgbClr val="CF3338"/>
              </a:solidFill>
              <a:latin typeface="Pragmatica" panose="020B0403040502020204" pitchFamily="34" charset="0"/>
            </a:endParaRPr>
          </a:p>
          <a:p>
            <a:pPr marL="457200" lvl="0" indent="-361950">
              <a:lnSpc>
                <a:spcPct val="115000"/>
              </a:lnSpc>
              <a:spcBef>
                <a:spcPts val="750"/>
              </a:spcBef>
              <a:buClr>
                <a:srgbClr val="C00000"/>
              </a:buClr>
              <a:buSzPts val="2100"/>
              <a:buFont typeface="Arial"/>
              <a:buAutoNum type="arabicPeriod"/>
            </a:pPr>
            <a:r>
              <a:rPr lang="en-US" sz="2400" dirty="0">
                <a:solidFill>
                  <a:srgbClr val="C00000"/>
                </a:solidFill>
                <a:latin typeface="Pragmatica" panose="020B0403040502020204"/>
              </a:rPr>
              <a:t>Return the largest attendance for each team, sorted high to low.</a:t>
            </a:r>
          </a:p>
          <a:p>
            <a:pPr marL="457200" lvl="0" indent="-361950">
              <a:lnSpc>
                <a:spcPct val="115000"/>
              </a:lnSpc>
              <a:spcBef>
                <a:spcPts val="750"/>
              </a:spcBef>
              <a:buClr>
                <a:srgbClr val="C00000"/>
              </a:buClr>
              <a:buSzPts val="2100"/>
              <a:buFont typeface="Arial"/>
              <a:buAutoNum type="arabicPeriod"/>
            </a:pPr>
            <a:r>
              <a:rPr lang="en-US" sz="2400" dirty="0">
                <a:solidFill>
                  <a:srgbClr val="C00000"/>
                </a:solidFill>
                <a:latin typeface="Pragmatica" panose="020B0403040502020204"/>
              </a:rPr>
              <a:t>Find the total number of stolen bases, grouped by year and league. </a:t>
            </a:r>
          </a:p>
          <a:p>
            <a:pPr marL="457200" lvl="0" indent="-361950">
              <a:lnSpc>
                <a:spcPct val="115000"/>
              </a:lnSpc>
              <a:spcBef>
                <a:spcPts val="750"/>
              </a:spcBef>
              <a:buClr>
                <a:srgbClr val="C00000"/>
              </a:buClr>
              <a:buSzPts val="2100"/>
              <a:buFont typeface="Arial"/>
              <a:buAutoNum type="arabicPeriod"/>
            </a:pPr>
            <a:r>
              <a:rPr lang="en-US" sz="2400" dirty="0">
                <a:solidFill>
                  <a:srgbClr val="C00000"/>
                </a:solidFill>
                <a:latin typeface="Pragmatica" panose="020B0403040502020204"/>
              </a:rPr>
              <a:t>Find the average number of home runs for each season, keeping only years with an average of 150 home runs or more. </a:t>
            </a:r>
          </a:p>
          <a:p>
            <a:endParaRPr lang="en-US" sz="4000" dirty="0">
              <a:solidFill>
                <a:srgbClr val="CF3338"/>
              </a:solidFill>
              <a:latin typeface="Pragmatica" panose="020B0403040502020204" pitchFamily="34" charset="0"/>
            </a:endParaRPr>
          </a:p>
          <a:p>
            <a:r>
              <a:rPr lang="en-US" sz="2400" dirty="0">
                <a:solidFill>
                  <a:srgbClr val="CF3338"/>
                </a:solidFill>
                <a:latin typeface="Pragmatica" panose="020B0403040502020204" pitchFamily="34" charset="0"/>
              </a:rPr>
              <a:t>Solutions: </a:t>
            </a:r>
            <a:r>
              <a:rPr lang="en-US" sz="2400" dirty="0">
                <a:solidFill>
                  <a:srgbClr val="CF3338"/>
                </a:solidFill>
                <a:latin typeface="Consolas" panose="020B0609020204030204" pitchFamily="49" charset="0"/>
              </a:rPr>
              <a:t>group-by-</a:t>
            </a:r>
            <a:r>
              <a:rPr lang="en-US" sz="2400" dirty="0" err="1">
                <a:solidFill>
                  <a:srgbClr val="CF3338"/>
                </a:solidFill>
                <a:latin typeface="Consolas" panose="020B0609020204030204" pitchFamily="49" charset="0"/>
              </a:rPr>
              <a:t>drills.sql</a:t>
            </a:r>
            <a:endParaRPr lang="en-US" sz="2400" dirty="0">
              <a:solidFill>
                <a:srgbClr val="CF3338"/>
              </a:solidFill>
              <a:latin typeface="Consolas" panose="020B0609020204030204" pitchFamily="49" charset="0"/>
            </a:endParaRPr>
          </a:p>
        </p:txBody>
      </p:sp>
    </p:spTree>
    <p:extLst>
      <p:ext uri="{BB962C8B-B14F-4D97-AF65-F5344CB8AC3E}">
        <p14:creationId xmlns:p14="http://schemas.microsoft.com/office/powerpoint/2010/main" val="52881008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520861" y="393539"/>
            <a:ext cx="10324617" cy="1107996"/>
          </a:xfrm>
          <a:prstGeom prst="rect">
            <a:avLst/>
          </a:prstGeom>
          <a:noFill/>
        </p:spPr>
        <p:txBody>
          <a:bodyPr wrap="square" rtlCol="0">
            <a:spAutoFit/>
          </a:bodyPr>
          <a:lstStyle/>
          <a:p>
            <a:r>
              <a:rPr lang="en-US" sz="6600" b="1" dirty="0">
                <a:solidFill>
                  <a:schemeClr val="bg1"/>
                </a:solidFill>
                <a:latin typeface="Normafixed Tryout" panose="00000409000000000000" pitchFamily="49" charset="0"/>
              </a:rPr>
              <a:t>Capstone: All clauses in one</a:t>
            </a:r>
            <a:endParaRPr lang="en-US" sz="6600" b="1" dirty="0">
              <a:solidFill>
                <a:schemeClr val="bg1"/>
              </a:solidFill>
              <a:latin typeface="Consolas" panose="020B0609020204030204" pitchFamily="49" charset="0"/>
            </a:endParaRPr>
          </a:p>
        </p:txBody>
      </p:sp>
    </p:spTree>
    <p:extLst>
      <p:ext uri="{BB962C8B-B14F-4D97-AF65-F5344CB8AC3E}">
        <p14:creationId xmlns:p14="http://schemas.microsoft.com/office/powerpoint/2010/main" val="390733381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1447363" cy="923330"/>
          </a:xfrm>
          <a:prstGeom prst="rect">
            <a:avLst/>
          </a:prstGeom>
          <a:noFill/>
        </p:spPr>
        <p:txBody>
          <a:bodyPr wrap="square" rtlCol="0">
            <a:spAutoFit/>
          </a:bodyPr>
          <a:lstStyle/>
          <a:p>
            <a:r>
              <a:rPr lang="en-US" sz="5400" dirty="0">
                <a:latin typeface="Aliens &amp; cows" panose="00000500000000000000" pitchFamily="2" charset="0"/>
              </a:rPr>
              <a:t>The SQL reader’s digest</a:t>
            </a:r>
          </a:p>
        </p:txBody>
      </p:sp>
      <p:pic>
        <p:nvPicPr>
          <p:cNvPr id="5" name="Picture 4" descr="A close up of a sign&#10;&#10;Description automatically generated">
            <a:extLst>
              <a:ext uri="{FF2B5EF4-FFF2-40B4-BE49-F238E27FC236}">
                <a16:creationId xmlns:a16="http://schemas.microsoft.com/office/drawing/2014/main" id="{FD1063B2-28A1-48D5-A065-653DD41E3B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graphicFrame>
        <p:nvGraphicFramePr>
          <p:cNvPr id="7" name="Table 6">
            <a:extLst>
              <a:ext uri="{FF2B5EF4-FFF2-40B4-BE49-F238E27FC236}">
                <a16:creationId xmlns:a16="http://schemas.microsoft.com/office/drawing/2014/main" id="{B23FE3AB-C787-4BC8-883C-29BEB0A8A37F}"/>
              </a:ext>
            </a:extLst>
          </p:cNvPr>
          <p:cNvGraphicFramePr>
            <a:graphicFrameLocks noGrp="1"/>
          </p:cNvGraphicFramePr>
          <p:nvPr>
            <p:extLst>
              <p:ext uri="{D42A27DB-BD31-4B8C-83A1-F6EECF244321}">
                <p14:modId xmlns:p14="http://schemas.microsoft.com/office/powerpoint/2010/main" val="3423278877"/>
              </p:ext>
            </p:extLst>
          </p:nvPr>
        </p:nvGraphicFramePr>
        <p:xfrm>
          <a:off x="337532" y="1353416"/>
          <a:ext cx="10553755" cy="4450827"/>
        </p:xfrm>
        <a:graphic>
          <a:graphicData uri="http://schemas.openxmlformats.org/drawingml/2006/table">
            <a:tbl>
              <a:tblPr/>
              <a:tblGrid>
                <a:gridCol w="2529849">
                  <a:extLst>
                    <a:ext uri="{9D8B030D-6E8A-4147-A177-3AD203B41FA5}">
                      <a16:colId xmlns:a16="http://schemas.microsoft.com/office/drawing/2014/main" val="2629133829"/>
                    </a:ext>
                  </a:extLst>
                </a:gridCol>
                <a:gridCol w="8023906">
                  <a:extLst>
                    <a:ext uri="{9D8B030D-6E8A-4147-A177-3AD203B41FA5}">
                      <a16:colId xmlns:a16="http://schemas.microsoft.com/office/drawing/2014/main" val="985116657"/>
                    </a:ext>
                  </a:extLst>
                </a:gridCol>
              </a:tblGrid>
              <a:tr h="595385">
                <a:tc>
                  <a:txBody>
                    <a:bodyPr/>
                    <a:lstStyle/>
                    <a:p>
                      <a:pPr algn="l" fontAlgn="b"/>
                      <a:r>
                        <a:rPr lang="en-US" sz="2800" b="1" i="0" u="none" strike="noStrike" dirty="0">
                          <a:solidFill>
                            <a:schemeClr val="bg1">
                              <a:lumMod val="95000"/>
                            </a:schemeClr>
                          </a:solidFill>
                          <a:effectLst/>
                          <a:latin typeface="Pragmatica" panose="020B0403040502020204" pitchFamily="34" charset="0"/>
                        </a:rPr>
                        <a:t>Term</a:t>
                      </a:r>
                    </a:p>
                  </a:txBody>
                  <a:tcPr marL="7620" marR="7620" marT="7620" marB="0" anchor="b">
                    <a:lnL>
                      <a:noFill/>
                    </a:lnL>
                    <a:lnR>
                      <a:noFill/>
                    </a:lnR>
                    <a:lnT>
                      <a:noFill/>
                    </a:lnT>
                    <a:lnB>
                      <a:noFill/>
                    </a:lnB>
                    <a:solidFill>
                      <a:srgbClr val="CF3338"/>
                    </a:solidFill>
                  </a:tcPr>
                </a:tc>
                <a:tc>
                  <a:txBody>
                    <a:bodyPr/>
                    <a:lstStyle/>
                    <a:p>
                      <a:pPr algn="l" fontAlgn="b"/>
                      <a:r>
                        <a:rPr lang="en-US" sz="2800" b="1" i="0" u="none" strike="noStrike" dirty="0">
                          <a:solidFill>
                            <a:schemeClr val="bg1">
                              <a:lumMod val="95000"/>
                            </a:schemeClr>
                          </a:solidFill>
                          <a:effectLst/>
                          <a:latin typeface="Pragmatica" panose="020B0403040502020204" pitchFamily="34" charset="0"/>
                        </a:rPr>
                        <a:t>What it does</a:t>
                      </a:r>
                    </a:p>
                  </a:txBody>
                  <a:tcPr marL="7620" marR="7620" marT="7620" marB="0" anchor="b">
                    <a:lnL>
                      <a:noFill/>
                    </a:lnL>
                    <a:lnR>
                      <a:noFill/>
                    </a:lnR>
                    <a:lnT>
                      <a:noFill/>
                    </a:lnT>
                    <a:lnB>
                      <a:noFill/>
                    </a:lnB>
                    <a:solidFill>
                      <a:srgbClr val="CF3338"/>
                    </a:solidFill>
                  </a:tcPr>
                </a:tc>
                <a:extLst>
                  <a:ext uri="{0D108BD9-81ED-4DB2-BD59-A6C34878D82A}">
                    <a16:rowId xmlns:a16="http://schemas.microsoft.com/office/drawing/2014/main" val="287320149"/>
                  </a:ext>
                </a:extLst>
              </a:tr>
              <a:tr h="549586">
                <a:tc>
                  <a:txBody>
                    <a:bodyPr/>
                    <a:lstStyle/>
                    <a:p>
                      <a:pPr algn="l" fontAlgn="b"/>
                      <a:r>
                        <a:rPr lang="en-US" sz="2800" b="1" i="0" u="sng" strike="noStrike" dirty="0">
                          <a:solidFill>
                            <a:srgbClr val="CF3338"/>
                          </a:solidFill>
                          <a:effectLst/>
                          <a:latin typeface="Consolas" panose="020B0609020204030204" pitchFamily="49" charset="0"/>
                        </a:rPr>
                        <a:t>SELECT</a:t>
                      </a:r>
                    </a:p>
                  </a:txBody>
                  <a:tcPr marL="7620" marR="7620" marT="7620" marB="0" anchor="b">
                    <a:lnL>
                      <a:noFill/>
                    </a:lnL>
                    <a:lnR>
                      <a:noFill/>
                    </a:lnR>
                    <a:lnT>
                      <a:noFill/>
                    </a:lnT>
                    <a:lnB>
                      <a:noFill/>
                    </a:lnB>
                    <a:solidFill>
                      <a:srgbClr val="D9D9D9"/>
                    </a:solidFill>
                  </a:tcPr>
                </a:tc>
                <a:tc>
                  <a:txBody>
                    <a:bodyPr/>
                    <a:lstStyle/>
                    <a:p>
                      <a:pPr algn="l" fontAlgn="b"/>
                      <a:r>
                        <a:rPr lang="en-US" sz="2800" b="1" i="0" u="sng" strike="noStrike" dirty="0">
                          <a:solidFill>
                            <a:srgbClr val="CF3338"/>
                          </a:solidFill>
                          <a:effectLst/>
                          <a:latin typeface="Pragmatica" panose="020B0403040502020204" pitchFamily="34" charset="0"/>
                        </a:rPr>
                        <a:t>Which fields to look for</a:t>
                      </a:r>
                    </a:p>
                  </a:txBody>
                  <a:tcPr marL="7620" marR="7620" marT="7620" marB="0" anchor="b">
                    <a:lnL>
                      <a:noFill/>
                    </a:lnL>
                    <a:lnR>
                      <a:noFill/>
                    </a:lnR>
                    <a:lnT>
                      <a:noFill/>
                    </a:lnT>
                    <a:lnB>
                      <a:noFill/>
                    </a:lnB>
                    <a:solidFill>
                      <a:srgbClr val="D9D9D9"/>
                    </a:solidFill>
                  </a:tcPr>
                </a:tc>
                <a:extLst>
                  <a:ext uri="{0D108BD9-81ED-4DB2-BD59-A6C34878D82A}">
                    <a16:rowId xmlns:a16="http://schemas.microsoft.com/office/drawing/2014/main" val="3568129098"/>
                  </a:ext>
                </a:extLst>
              </a:tr>
              <a:tr h="550976">
                <a:tc>
                  <a:txBody>
                    <a:bodyPr/>
                    <a:lstStyle/>
                    <a:p>
                      <a:pPr algn="l" fontAlgn="b"/>
                      <a:r>
                        <a:rPr lang="en-US" sz="2800" b="1" i="0" u="sng" strike="noStrike" dirty="0">
                          <a:solidFill>
                            <a:srgbClr val="CF3338"/>
                          </a:solidFill>
                          <a:effectLst/>
                          <a:latin typeface="Consolas" panose="020B0609020204030204" pitchFamily="49" charset="0"/>
                        </a:rPr>
                        <a:t>FROM</a:t>
                      </a:r>
                    </a:p>
                  </a:txBody>
                  <a:tcPr marL="7620" marR="7620" marT="7620" marB="0" anchor="b">
                    <a:lnL>
                      <a:noFill/>
                    </a:lnL>
                    <a:lnR>
                      <a:noFill/>
                    </a:lnR>
                    <a:lnT>
                      <a:noFill/>
                    </a:lnT>
                    <a:lnB>
                      <a:noFill/>
                    </a:lnB>
                  </a:tcPr>
                </a:tc>
                <a:tc>
                  <a:txBody>
                    <a:bodyPr/>
                    <a:lstStyle/>
                    <a:p>
                      <a:pPr algn="l" fontAlgn="b"/>
                      <a:r>
                        <a:rPr lang="en-US" sz="2800" b="1" i="0" u="sng" strike="noStrike" dirty="0">
                          <a:solidFill>
                            <a:srgbClr val="CF3338"/>
                          </a:solidFill>
                          <a:effectLst/>
                          <a:latin typeface="Pragmatica" panose="020B0403040502020204" pitchFamily="34" charset="0"/>
                        </a:rPr>
                        <a:t>Where to look for those fields</a:t>
                      </a:r>
                    </a:p>
                  </a:txBody>
                  <a:tcPr marL="7620" marR="7620" marT="7620" marB="0" anchor="b">
                    <a:lnL>
                      <a:noFill/>
                    </a:lnL>
                    <a:lnR>
                      <a:noFill/>
                    </a:lnR>
                    <a:lnT>
                      <a:noFill/>
                    </a:lnT>
                    <a:lnB>
                      <a:noFill/>
                    </a:lnB>
                  </a:tcPr>
                </a:tc>
                <a:extLst>
                  <a:ext uri="{0D108BD9-81ED-4DB2-BD59-A6C34878D82A}">
                    <a16:rowId xmlns:a16="http://schemas.microsoft.com/office/drawing/2014/main" val="2916523719"/>
                  </a:ext>
                </a:extLst>
              </a:tr>
              <a:tr h="550976">
                <a:tc>
                  <a:txBody>
                    <a:bodyPr/>
                    <a:lstStyle/>
                    <a:p>
                      <a:pPr algn="l" fontAlgn="b"/>
                      <a:r>
                        <a:rPr lang="en-US" sz="2800" b="1" i="0" u="sng" strike="noStrike" dirty="0">
                          <a:solidFill>
                            <a:srgbClr val="CF3338"/>
                          </a:solidFill>
                          <a:effectLst/>
                          <a:latin typeface="Consolas" panose="020B0609020204030204" pitchFamily="49" charset="0"/>
                        </a:rPr>
                        <a:t>WHERE</a:t>
                      </a:r>
                    </a:p>
                  </a:txBody>
                  <a:tcPr marL="7620" marR="7620" marT="7620" marB="0" anchor="b">
                    <a:lnL>
                      <a:noFill/>
                    </a:lnL>
                    <a:lnR>
                      <a:noFill/>
                    </a:lnR>
                    <a:lnT>
                      <a:noFill/>
                    </a:lnT>
                    <a:lnB>
                      <a:noFill/>
                    </a:lnB>
                    <a:solidFill>
                      <a:srgbClr val="D9D9D9"/>
                    </a:solidFill>
                  </a:tcPr>
                </a:tc>
                <a:tc>
                  <a:txBody>
                    <a:bodyPr/>
                    <a:lstStyle/>
                    <a:p>
                      <a:pPr algn="l" fontAlgn="b"/>
                      <a:r>
                        <a:rPr lang="en-US" sz="2800" b="1" i="0" u="sng" strike="noStrike" dirty="0">
                          <a:solidFill>
                            <a:srgbClr val="CF3338"/>
                          </a:solidFill>
                          <a:effectLst/>
                          <a:latin typeface="Pragmatica" panose="020B0403040502020204" pitchFamily="34" charset="0"/>
                        </a:rPr>
                        <a:t>What criteria those records should meet</a:t>
                      </a:r>
                    </a:p>
                  </a:txBody>
                  <a:tcPr marL="7620" marR="7620" marT="7620" marB="0" anchor="b">
                    <a:lnL>
                      <a:noFill/>
                    </a:lnL>
                    <a:lnR>
                      <a:noFill/>
                    </a:lnR>
                    <a:lnT>
                      <a:noFill/>
                    </a:lnT>
                    <a:lnB>
                      <a:noFill/>
                    </a:lnB>
                    <a:solidFill>
                      <a:srgbClr val="D9D9D9"/>
                    </a:solidFill>
                  </a:tcPr>
                </a:tc>
                <a:extLst>
                  <a:ext uri="{0D108BD9-81ED-4DB2-BD59-A6C34878D82A}">
                    <a16:rowId xmlns:a16="http://schemas.microsoft.com/office/drawing/2014/main" val="1604127386"/>
                  </a:ext>
                </a:extLst>
              </a:tr>
              <a:tr h="550976">
                <a:tc>
                  <a:txBody>
                    <a:bodyPr/>
                    <a:lstStyle/>
                    <a:p>
                      <a:pPr algn="l" fontAlgn="b"/>
                      <a:r>
                        <a:rPr lang="en-US" sz="2800" b="1" i="0" u="sng" strike="noStrike" dirty="0">
                          <a:solidFill>
                            <a:srgbClr val="CF3338"/>
                          </a:solidFill>
                          <a:effectLst/>
                          <a:latin typeface="Consolas" panose="020B0609020204030204" pitchFamily="49" charset="0"/>
                        </a:rPr>
                        <a:t>GROUP BY</a:t>
                      </a:r>
                    </a:p>
                  </a:txBody>
                  <a:tcPr marL="7620" marR="7620" marT="7620" marB="0" anchor="b">
                    <a:lnL>
                      <a:noFill/>
                    </a:lnL>
                    <a:lnR>
                      <a:noFill/>
                    </a:lnR>
                    <a:lnT>
                      <a:noFill/>
                    </a:lnT>
                    <a:lnB>
                      <a:noFill/>
                    </a:lnB>
                    <a:solidFill>
                      <a:schemeClr val="bg1">
                        <a:lumMod val="95000"/>
                      </a:schemeClr>
                    </a:solidFill>
                  </a:tcPr>
                </a:tc>
                <a:tc>
                  <a:txBody>
                    <a:bodyPr/>
                    <a:lstStyle/>
                    <a:p>
                      <a:pPr algn="l" fontAlgn="b"/>
                      <a:r>
                        <a:rPr lang="en-US" sz="2800" b="1" i="0" u="sng" strike="noStrike" dirty="0">
                          <a:solidFill>
                            <a:srgbClr val="CF3338"/>
                          </a:solidFill>
                          <a:effectLst/>
                          <a:latin typeface="Pragmatica" panose="020B0403040502020204" pitchFamily="34" charset="0"/>
                        </a:rPr>
                        <a:t>How to aggregate the results</a:t>
                      </a:r>
                    </a:p>
                  </a:txBody>
                  <a:tcPr marL="7620" marR="7620" marT="7620" marB="0" anchor="b">
                    <a:lnL>
                      <a:noFill/>
                    </a:lnL>
                    <a:lnR>
                      <a:noFill/>
                    </a:lnR>
                    <a:lnT>
                      <a:noFill/>
                    </a:lnT>
                    <a:lnB>
                      <a:noFill/>
                    </a:lnB>
                    <a:solidFill>
                      <a:schemeClr val="bg1">
                        <a:lumMod val="95000"/>
                      </a:schemeClr>
                    </a:solidFill>
                  </a:tcPr>
                </a:tc>
                <a:extLst>
                  <a:ext uri="{0D108BD9-81ED-4DB2-BD59-A6C34878D82A}">
                    <a16:rowId xmlns:a16="http://schemas.microsoft.com/office/drawing/2014/main" val="2066134952"/>
                  </a:ext>
                </a:extLst>
              </a:tr>
              <a:tr h="550976">
                <a:tc>
                  <a:txBody>
                    <a:bodyPr/>
                    <a:lstStyle/>
                    <a:p>
                      <a:pPr algn="l" fontAlgn="b"/>
                      <a:r>
                        <a:rPr lang="en-US" sz="2800" b="1" i="0" u="sng" strike="noStrike" dirty="0">
                          <a:solidFill>
                            <a:srgbClr val="CF3338"/>
                          </a:solidFill>
                          <a:effectLst/>
                          <a:latin typeface="Consolas" panose="020B0609020204030204" pitchFamily="49" charset="0"/>
                        </a:rPr>
                        <a:t>HAVING</a:t>
                      </a:r>
                    </a:p>
                  </a:txBody>
                  <a:tcPr marL="7620" marR="7620" marT="7620" marB="0" anchor="b">
                    <a:lnL>
                      <a:noFill/>
                    </a:lnL>
                    <a:lnR>
                      <a:noFill/>
                    </a:lnR>
                    <a:lnT>
                      <a:noFill/>
                    </a:lnT>
                    <a:lnB>
                      <a:noFill/>
                    </a:lnB>
                    <a:solidFill>
                      <a:srgbClr val="D9D9D9"/>
                    </a:solidFill>
                  </a:tcPr>
                </a:tc>
                <a:tc>
                  <a:txBody>
                    <a:bodyPr/>
                    <a:lstStyle/>
                    <a:p>
                      <a:pPr algn="l" fontAlgn="b"/>
                      <a:r>
                        <a:rPr lang="en-US" sz="2800" b="1" i="0" u="sng" strike="noStrike" dirty="0">
                          <a:solidFill>
                            <a:srgbClr val="CF3338"/>
                          </a:solidFill>
                          <a:effectLst/>
                          <a:latin typeface="Pragmatica" panose="020B0403040502020204" pitchFamily="34" charset="0"/>
                        </a:rPr>
                        <a:t>What criteria the aggregated results should meet</a:t>
                      </a:r>
                    </a:p>
                  </a:txBody>
                  <a:tcPr marL="7620" marR="7620" marT="7620" marB="0" anchor="b">
                    <a:lnL>
                      <a:noFill/>
                    </a:lnL>
                    <a:lnR>
                      <a:noFill/>
                    </a:lnR>
                    <a:lnT>
                      <a:noFill/>
                    </a:lnT>
                    <a:lnB>
                      <a:noFill/>
                    </a:lnB>
                    <a:solidFill>
                      <a:srgbClr val="D9D9D9"/>
                    </a:solidFill>
                  </a:tcPr>
                </a:tc>
                <a:extLst>
                  <a:ext uri="{0D108BD9-81ED-4DB2-BD59-A6C34878D82A}">
                    <a16:rowId xmlns:a16="http://schemas.microsoft.com/office/drawing/2014/main" val="1210883232"/>
                  </a:ext>
                </a:extLst>
              </a:tr>
              <a:tr h="550976">
                <a:tc>
                  <a:txBody>
                    <a:bodyPr/>
                    <a:lstStyle/>
                    <a:p>
                      <a:pPr algn="l" fontAlgn="b"/>
                      <a:r>
                        <a:rPr lang="en-US" sz="2800" b="1" i="0" u="sng" strike="noStrike" dirty="0">
                          <a:solidFill>
                            <a:srgbClr val="CF3338"/>
                          </a:solidFill>
                          <a:effectLst/>
                          <a:latin typeface="Consolas" panose="020B0609020204030204" pitchFamily="49" charset="0"/>
                        </a:rPr>
                        <a:t>ORDER BY</a:t>
                      </a:r>
                    </a:p>
                  </a:txBody>
                  <a:tcPr marL="7620" marR="7620" marT="7620" marB="0" anchor="b">
                    <a:lnL>
                      <a:noFill/>
                    </a:lnL>
                    <a:lnR>
                      <a:noFill/>
                    </a:lnR>
                    <a:lnT>
                      <a:noFill/>
                    </a:lnT>
                    <a:lnB>
                      <a:noFill/>
                    </a:lnB>
                    <a:solidFill>
                      <a:schemeClr val="bg1">
                        <a:lumMod val="95000"/>
                      </a:schemeClr>
                    </a:solidFill>
                  </a:tcPr>
                </a:tc>
                <a:tc>
                  <a:txBody>
                    <a:bodyPr/>
                    <a:lstStyle/>
                    <a:p>
                      <a:pPr algn="l" fontAlgn="b"/>
                      <a:r>
                        <a:rPr lang="en-US" sz="2800" b="1" i="0" u="sng" strike="noStrike" dirty="0">
                          <a:solidFill>
                            <a:srgbClr val="CF3338"/>
                          </a:solidFill>
                          <a:effectLst/>
                          <a:latin typeface="Pragmatica" panose="020B0403040502020204" pitchFamily="34" charset="0"/>
                        </a:rPr>
                        <a:t>How to sort the results</a:t>
                      </a:r>
                    </a:p>
                  </a:txBody>
                  <a:tcPr marL="7620" marR="7620" marT="7620" marB="0" anchor="b">
                    <a:lnL>
                      <a:noFill/>
                    </a:lnL>
                    <a:lnR>
                      <a:noFill/>
                    </a:lnR>
                    <a:lnT>
                      <a:noFill/>
                    </a:lnT>
                    <a:lnB>
                      <a:noFill/>
                    </a:lnB>
                    <a:solidFill>
                      <a:schemeClr val="bg1">
                        <a:lumMod val="95000"/>
                      </a:schemeClr>
                    </a:solidFill>
                  </a:tcPr>
                </a:tc>
                <a:extLst>
                  <a:ext uri="{0D108BD9-81ED-4DB2-BD59-A6C34878D82A}">
                    <a16:rowId xmlns:a16="http://schemas.microsoft.com/office/drawing/2014/main" val="1353601096"/>
                  </a:ext>
                </a:extLst>
              </a:tr>
              <a:tr h="550976">
                <a:tc>
                  <a:txBody>
                    <a:bodyPr/>
                    <a:lstStyle/>
                    <a:p>
                      <a:pPr algn="l" fontAlgn="b"/>
                      <a:r>
                        <a:rPr lang="en-US" sz="2800" b="1" i="0" u="sng" strike="noStrike" dirty="0">
                          <a:solidFill>
                            <a:srgbClr val="CF3338"/>
                          </a:solidFill>
                          <a:effectLst/>
                          <a:latin typeface="Consolas" panose="020B0609020204030204" pitchFamily="49" charset="0"/>
                        </a:rPr>
                        <a:t>LIMIT</a:t>
                      </a:r>
                    </a:p>
                  </a:txBody>
                  <a:tcPr marL="7620" marR="7620" marT="7620" marB="0" anchor="b">
                    <a:lnL>
                      <a:noFill/>
                    </a:lnL>
                    <a:lnR>
                      <a:noFill/>
                    </a:lnR>
                    <a:lnT>
                      <a:noFill/>
                    </a:lnT>
                    <a:lnB>
                      <a:noFill/>
                    </a:lnB>
                    <a:solidFill>
                      <a:schemeClr val="bg1">
                        <a:lumMod val="85000"/>
                      </a:schemeClr>
                    </a:solidFill>
                  </a:tcPr>
                </a:tc>
                <a:tc>
                  <a:txBody>
                    <a:bodyPr/>
                    <a:lstStyle/>
                    <a:p>
                      <a:pPr algn="l" fontAlgn="b"/>
                      <a:r>
                        <a:rPr lang="en-US" sz="2800" b="1" i="0" u="sng" strike="noStrike" dirty="0">
                          <a:solidFill>
                            <a:srgbClr val="CF3338"/>
                          </a:solidFill>
                          <a:effectLst/>
                          <a:latin typeface="Pragmatica" panose="020B0403040502020204" pitchFamily="34" charset="0"/>
                        </a:rPr>
                        <a:t>How many records to limit results to </a:t>
                      </a:r>
                    </a:p>
                  </a:txBody>
                  <a:tcPr marL="7620" marR="7620" marT="7620" marB="0" anchor="b">
                    <a:lnL>
                      <a:noFill/>
                    </a:lnL>
                    <a:lnR>
                      <a:noFill/>
                    </a:lnR>
                    <a:lnT>
                      <a:noFill/>
                    </a:lnT>
                    <a:lnB>
                      <a:noFill/>
                    </a:lnB>
                    <a:solidFill>
                      <a:schemeClr val="bg1">
                        <a:lumMod val="85000"/>
                      </a:schemeClr>
                    </a:solidFill>
                  </a:tcPr>
                </a:tc>
                <a:extLst>
                  <a:ext uri="{0D108BD9-81ED-4DB2-BD59-A6C34878D82A}">
                    <a16:rowId xmlns:a16="http://schemas.microsoft.com/office/drawing/2014/main" val="1160564545"/>
                  </a:ext>
                </a:extLst>
              </a:tr>
            </a:tbl>
          </a:graphicData>
        </a:graphic>
      </p:graphicFrame>
    </p:spTree>
    <p:extLst>
      <p:ext uri="{BB962C8B-B14F-4D97-AF65-F5344CB8AC3E}">
        <p14:creationId xmlns:p14="http://schemas.microsoft.com/office/powerpoint/2010/main" val="205537866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1447363" cy="923330"/>
          </a:xfrm>
          <a:prstGeom prst="rect">
            <a:avLst/>
          </a:prstGeom>
          <a:noFill/>
        </p:spPr>
        <p:txBody>
          <a:bodyPr wrap="square" rtlCol="0">
            <a:spAutoFit/>
          </a:bodyPr>
          <a:lstStyle/>
          <a:p>
            <a:r>
              <a:rPr lang="en-US" sz="5400" dirty="0">
                <a:latin typeface="Aliens &amp; cows" panose="00000500000000000000" pitchFamily="2" charset="0"/>
              </a:rPr>
              <a:t>Try forgetting now…</a:t>
            </a:r>
          </a:p>
        </p:txBody>
      </p:sp>
      <p:pic>
        <p:nvPicPr>
          <p:cNvPr id="5" name="Picture 4" descr="A close up of a sign&#10;&#10;Description automatically generated">
            <a:extLst>
              <a:ext uri="{FF2B5EF4-FFF2-40B4-BE49-F238E27FC236}">
                <a16:creationId xmlns:a16="http://schemas.microsoft.com/office/drawing/2014/main" id="{FD1063B2-28A1-48D5-A065-653DD41E3B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graphicFrame>
        <p:nvGraphicFramePr>
          <p:cNvPr id="7" name="Table 6">
            <a:extLst>
              <a:ext uri="{FF2B5EF4-FFF2-40B4-BE49-F238E27FC236}">
                <a16:creationId xmlns:a16="http://schemas.microsoft.com/office/drawing/2014/main" id="{B23FE3AB-C787-4BC8-883C-29BEB0A8A37F}"/>
              </a:ext>
            </a:extLst>
          </p:cNvPr>
          <p:cNvGraphicFramePr>
            <a:graphicFrameLocks noGrp="1"/>
          </p:cNvGraphicFramePr>
          <p:nvPr>
            <p:extLst>
              <p:ext uri="{D42A27DB-BD31-4B8C-83A1-F6EECF244321}">
                <p14:modId xmlns:p14="http://schemas.microsoft.com/office/powerpoint/2010/main" val="3338980743"/>
              </p:ext>
            </p:extLst>
          </p:nvPr>
        </p:nvGraphicFramePr>
        <p:xfrm>
          <a:off x="337532" y="1353416"/>
          <a:ext cx="7282467" cy="3899851"/>
        </p:xfrm>
        <a:graphic>
          <a:graphicData uri="http://schemas.openxmlformats.org/drawingml/2006/table">
            <a:tbl>
              <a:tblPr/>
              <a:tblGrid>
                <a:gridCol w="1745686">
                  <a:extLst>
                    <a:ext uri="{9D8B030D-6E8A-4147-A177-3AD203B41FA5}">
                      <a16:colId xmlns:a16="http://schemas.microsoft.com/office/drawing/2014/main" val="2629133829"/>
                    </a:ext>
                  </a:extLst>
                </a:gridCol>
                <a:gridCol w="5536781">
                  <a:extLst>
                    <a:ext uri="{9D8B030D-6E8A-4147-A177-3AD203B41FA5}">
                      <a16:colId xmlns:a16="http://schemas.microsoft.com/office/drawing/2014/main" val="985116657"/>
                    </a:ext>
                  </a:extLst>
                </a:gridCol>
              </a:tblGrid>
              <a:tr h="595385">
                <a:tc>
                  <a:txBody>
                    <a:bodyPr/>
                    <a:lstStyle/>
                    <a:p>
                      <a:pPr algn="l" fontAlgn="b"/>
                      <a:r>
                        <a:rPr lang="en-US" sz="2800" b="1" i="0" u="none" strike="noStrike" dirty="0">
                          <a:solidFill>
                            <a:schemeClr val="bg1">
                              <a:lumMod val="95000"/>
                            </a:schemeClr>
                          </a:solidFill>
                          <a:effectLst/>
                          <a:latin typeface="Pragmatica" panose="020B0403040502020204" pitchFamily="34" charset="0"/>
                        </a:rPr>
                        <a:t>Term</a:t>
                      </a:r>
                    </a:p>
                  </a:txBody>
                  <a:tcPr marL="7620" marR="7620" marT="7620" marB="0" anchor="b">
                    <a:lnL>
                      <a:noFill/>
                    </a:lnL>
                    <a:lnR>
                      <a:noFill/>
                    </a:lnR>
                    <a:lnT>
                      <a:noFill/>
                    </a:lnT>
                    <a:lnB>
                      <a:noFill/>
                    </a:lnB>
                    <a:solidFill>
                      <a:srgbClr val="CF3338"/>
                    </a:solidFill>
                  </a:tcPr>
                </a:tc>
                <a:tc>
                  <a:txBody>
                    <a:bodyPr/>
                    <a:lstStyle/>
                    <a:p>
                      <a:pPr algn="l" fontAlgn="b"/>
                      <a:r>
                        <a:rPr lang="en-US" sz="2800" b="1" i="0" u="none" strike="noStrike" dirty="0">
                          <a:solidFill>
                            <a:schemeClr val="bg1">
                              <a:lumMod val="95000"/>
                            </a:schemeClr>
                          </a:solidFill>
                          <a:effectLst/>
                          <a:latin typeface="Pragmatica" panose="020B0403040502020204" pitchFamily="34" charset="0"/>
                        </a:rPr>
                        <a:t>What it does</a:t>
                      </a:r>
                    </a:p>
                  </a:txBody>
                  <a:tcPr marL="7620" marR="7620" marT="7620" marB="0" anchor="b">
                    <a:lnL>
                      <a:noFill/>
                    </a:lnL>
                    <a:lnR>
                      <a:noFill/>
                    </a:lnR>
                    <a:lnT>
                      <a:noFill/>
                    </a:lnT>
                    <a:lnB>
                      <a:noFill/>
                    </a:lnB>
                    <a:solidFill>
                      <a:srgbClr val="CF3338"/>
                    </a:solidFill>
                  </a:tcPr>
                </a:tc>
                <a:extLst>
                  <a:ext uri="{0D108BD9-81ED-4DB2-BD59-A6C34878D82A}">
                    <a16:rowId xmlns:a16="http://schemas.microsoft.com/office/drawing/2014/main" val="287320149"/>
                  </a:ext>
                </a:extLst>
              </a:tr>
              <a:tr h="549586">
                <a:tc>
                  <a:txBody>
                    <a:bodyPr/>
                    <a:lstStyle/>
                    <a:p>
                      <a:pPr algn="l" fontAlgn="b"/>
                      <a:r>
                        <a:rPr lang="en-US" sz="2800" b="0" i="0" u="none" strike="noStrike" dirty="0">
                          <a:solidFill>
                            <a:srgbClr val="CF3338"/>
                          </a:solidFill>
                          <a:effectLst/>
                          <a:latin typeface="Consolas" panose="020B0609020204030204" pitchFamily="49" charset="0"/>
                        </a:rPr>
                        <a:t>SWEATY</a:t>
                      </a:r>
                    </a:p>
                  </a:txBody>
                  <a:tcPr marL="7620" marR="7620" marT="7620" marB="0" anchor="b">
                    <a:lnL>
                      <a:noFill/>
                    </a:lnL>
                    <a:lnR>
                      <a:noFill/>
                    </a:lnR>
                    <a:lnT>
                      <a:noFill/>
                    </a:lnT>
                    <a:lnB>
                      <a:noFill/>
                    </a:lnB>
                    <a:solidFill>
                      <a:srgbClr val="D9D9D9"/>
                    </a:solidFill>
                  </a:tcPr>
                </a:tc>
                <a:tc>
                  <a:txBody>
                    <a:bodyPr/>
                    <a:lstStyle/>
                    <a:p>
                      <a:pPr algn="l" fontAlgn="b"/>
                      <a:r>
                        <a:rPr lang="en-US" sz="2800" b="0" i="0" u="none" strike="noStrike" dirty="0">
                          <a:solidFill>
                            <a:srgbClr val="CF3338"/>
                          </a:solidFill>
                          <a:effectLst/>
                          <a:latin typeface="Consolas" panose="020B0609020204030204" pitchFamily="49" charset="0"/>
                        </a:rPr>
                        <a:t>SELECT</a:t>
                      </a:r>
                    </a:p>
                  </a:txBody>
                  <a:tcPr marL="7620" marR="7620" marT="7620" marB="0" anchor="b">
                    <a:lnL>
                      <a:noFill/>
                    </a:lnL>
                    <a:lnR>
                      <a:noFill/>
                    </a:lnR>
                    <a:lnT>
                      <a:noFill/>
                    </a:lnT>
                    <a:lnB>
                      <a:noFill/>
                    </a:lnB>
                    <a:solidFill>
                      <a:srgbClr val="D9D9D9"/>
                    </a:solidFill>
                  </a:tcPr>
                </a:tc>
                <a:extLst>
                  <a:ext uri="{0D108BD9-81ED-4DB2-BD59-A6C34878D82A}">
                    <a16:rowId xmlns:a16="http://schemas.microsoft.com/office/drawing/2014/main" val="3568129098"/>
                  </a:ext>
                </a:extLst>
              </a:tr>
              <a:tr h="550976">
                <a:tc>
                  <a:txBody>
                    <a:bodyPr/>
                    <a:lstStyle/>
                    <a:p>
                      <a:pPr algn="l" fontAlgn="b"/>
                      <a:r>
                        <a:rPr lang="en-US" sz="2800" b="0" i="0" u="none" strike="noStrike" dirty="0">
                          <a:solidFill>
                            <a:srgbClr val="CF3338"/>
                          </a:solidFill>
                          <a:effectLst/>
                          <a:latin typeface="Consolas" panose="020B0609020204030204" pitchFamily="49" charset="0"/>
                        </a:rPr>
                        <a:t>FEET</a:t>
                      </a:r>
                    </a:p>
                  </a:txBody>
                  <a:tcPr marL="7620" marR="7620" marT="7620" marB="0" anchor="b">
                    <a:lnL>
                      <a:noFill/>
                    </a:lnL>
                    <a:lnR>
                      <a:noFill/>
                    </a:lnR>
                    <a:lnT>
                      <a:noFill/>
                    </a:lnT>
                    <a:lnB>
                      <a:noFill/>
                    </a:lnB>
                  </a:tcPr>
                </a:tc>
                <a:tc>
                  <a:txBody>
                    <a:bodyPr/>
                    <a:lstStyle/>
                    <a:p>
                      <a:pPr algn="l" fontAlgn="b"/>
                      <a:r>
                        <a:rPr lang="en-US" sz="2800" b="0" i="0" u="none" strike="noStrike" dirty="0">
                          <a:solidFill>
                            <a:srgbClr val="CF3338"/>
                          </a:solidFill>
                          <a:effectLst/>
                          <a:latin typeface="Consolas" panose="020B0609020204030204" pitchFamily="49" charset="0"/>
                        </a:rPr>
                        <a:t>FROM</a:t>
                      </a:r>
                      <a:endParaRPr lang="en-US" sz="2800" b="1" i="0" u="sng" strike="noStrike" dirty="0">
                        <a:solidFill>
                          <a:srgbClr val="CF3338"/>
                        </a:solidFill>
                        <a:effectLst/>
                        <a:latin typeface="Pragmatica" panose="020B0403040502020204" pitchFamily="34" charset="0"/>
                      </a:endParaRPr>
                    </a:p>
                  </a:txBody>
                  <a:tcPr marL="7620" marR="7620" marT="7620" marB="0" anchor="b">
                    <a:lnL>
                      <a:noFill/>
                    </a:lnL>
                    <a:lnR>
                      <a:noFill/>
                    </a:lnR>
                    <a:lnT>
                      <a:noFill/>
                    </a:lnT>
                    <a:lnB>
                      <a:noFill/>
                    </a:lnB>
                  </a:tcPr>
                </a:tc>
                <a:extLst>
                  <a:ext uri="{0D108BD9-81ED-4DB2-BD59-A6C34878D82A}">
                    <a16:rowId xmlns:a16="http://schemas.microsoft.com/office/drawing/2014/main" val="2916523719"/>
                  </a:ext>
                </a:extLst>
              </a:tr>
              <a:tr h="550976">
                <a:tc>
                  <a:txBody>
                    <a:bodyPr/>
                    <a:lstStyle/>
                    <a:p>
                      <a:pPr algn="l" fontAlgn="b"/>
                      <a:r>
                        <a:rPr lang="en-US" sz="2800" b="0" i="0" u="none" strike="noStrike" dirty="0">
                          <a:solidFill>
                            <a:srgbClr val="CF3338"/>
                          </a:solidFill>
                          <a:effectLst/>
                          <a:latin typeface="Consolas" panose="020B0609020204030204" pitchFamily="49" charset="0"/>
                        </a:rPr>
                        <a:t>WILL</a:t>
                      </a:r>
                    </a:p>
                  </a:txBody>
                  <a:tcPr marL="7620" marR="7620" marT="7620" marB="0" anchor="b">
                    <a:lnL>
                      <a:noFill/>
                    </a:lnL>
                    <a:lnR>
                      <a:noFill/>
                    </a:lnR>
                    <a:lnT>
                      <a:noFill/>
                    </a:lnT>
                    <a:lnB>
                      <a:noFill/>
                    </a:lnB>
                    <a:solidFill>
                      <a:srgbClr val="D9D9D9"/>
                    </a:solidFill>
                  </a:tcPr>
                </a:tc>
                <a:tc>
                  <a:txBody>
                    <a:bodyPr/>
                    <a:lstStyle/>
                    <a:p>
                      <a:pPr algn="l" fontAlgn="b"/>
                      <a:r>
                        <a:rPr lang="en-US" sz="2800" b="0" i="0" u="none" strike="noStrike" dirty="0">
                          <a:solidFill>
                            <a:srgbClr val="CF3338"/>
                          </a:solidFill>
                          <a:effectLst/>
                          <a:latin typeface="Pragmatica" panose="020B0403040502020204" pitchFamily="34" charset="0"/>
                        </a:rPr>
                        <a:t>WHERE</a:t>
                      </a:r>
                    </a:p>
                  </a:txBody>
                  <a:tcPr marL="7620" marR="7620" marT="7620" marB="0" anchor="b">
                    <a:lnL>
                      <a:noFill/>
                    </a:lnL>
                    <a:lnR>
                      <a:noFill/>
                    </a:lnR>
                    <a:lnT>
                      <a:noFill/>
                    </a:lnT>
                    <a:lnB>
                      <a:noFill/>
                    </a:lnB>
                    <a:solidFill>
                      <a:srgbClr val="D9D9D9"/>
                    </a:solidFill>
                  </a:tcPr>
                </a:tc>
                <a:extLst>
                  <a:ext uri="{0D108BD9-81ED-4DB2-BD59-A6C34878D82A}">
                    <a16:rowId xmlns:a16="http://schemas.microsoft.com/office/drawing/2014/main" val="1604127386"/>
                  </a:ext>
                </a:extLst>
              </a:tr>
              <a:tr h="550976">
                <a:tc>
                  <a:txBody>
                    <a:bodyPr/>
                    <a:lstStyle/>
                    <a:p>
                      <a:pPr algn="l" fontAlgn="b"/>
                      <a:r>
                        <a:rPr lang="en-US" sz="2800" b="0" i="0" u="none" strike="noStrike" dirty="0">
                          <a:solidFill>
                            <a:srgbClr val="CF3338"/>
                          </a:solidFill>
                          <a:effectLst/>
                          <a:latin typeface="Consolas" panose="020B0609020204030204" pitchFamily="49" charset="0"/>
                        </a:rPr>
                        <a:t>GIVE</a:t>
                      </a:r>
                    </a:p>
                  </a:txBody>
                  <a:tcPr marL="7620" marR="7620" marT="7620" marB="0" anchor="b">
                    <a:lnL>
                      <a:noFill/>
                    </a:lnL>
                    <a:lnR>
                      <a:noFill/>
                    </a:lnR>
                    <a:lnT>
                      <a:noFill/>
                    </a:lnT>
                    <a:lnB>
                      <a:noFill/>
                    </a:lnB>
                    <a:solidFill>
                      <a:schemeClr val="bg1">
                        <a:lumMod val="95000"/>
                      </a:schemeClr>
                    </a:solidFill>
                  </a:tcPr>
                </a:tc>
                <a:tc>
                  <a:txBody>
                    <a:bodyPr/>
                    <a:lstStyle/>
                    <a:p>
                      <a:pPr algn="l" fontAlgn="b"/>
                      <a:r>
                        <a:rPr lang="en-US" sz="2800" b="0" i="0" u="none" strike="noStrike" dirty="0">
                          <a:solidFill>
                            <a:srgbClr val="CF3338"/>
                          </a:solidFill>
                          <a:effectLst/>
                          <a:latin typeface="Pragmatica" panose="020B0403040502020204" pitchFamily="34" charset="0"/>
                        </a:rPr>
                        <a:t>GROUP BY</a:t>
                      </a:r>
                    </a:p>
                  </a:txBody>
                  <a:tcPr marL="7620" marR="7620" marT="7620" marB="0" anchor="b">
                    <a:lnL>
                      <a:noFill/>
                    </a:lnL>
                    <a:lnR>
                      <a:noFill/>
                    </a:lnR>
                    <a:lnT>
                      <a:noFill/>
                    </a:lnT>
                    <a:lnB>
                      <a:noFill/>
                    </a:lnB>
                    <a:solidFill>
                      <a:schemeClr val="bg1">
                        <a:lumMod val="95000"/>
                      </a:schemeClr>
                    </a:solidFill>
                  </a:tcPr>
                </a:tc>
                <a:extLst>
                  <a:ext uri="{0D108BD9-81ED-4DB2-BD59-A6C34878D82A}">
                    <a16:rowId xmlns:a16="http://schemas.microsoft.com/office/drawing/2014/main" val="2066134952"/>
                  </a:ext>
                </a:extLst>
              </a:tr>
              <a:tr h="550976">
                <a:tc>
                  <a:txBody>
                    <a:bodyPr/>
                    <a:lstStyle/>
                    <a:p>
                      <a:pPr algn="l" fontAlgn="b"/>
                      <a:r>
                        <a:rPr lang="en-US" sz="2800" b="0" i="0" u="none" strike="noStrike" dirty="0">
                          <a:solidFill>
                            <a:srgbClr val="CF3338"/>
                          </a:solidFill>
                          <a:effectLst/>
                          <a:latin typeface="Consolas" panose="020B0609020204030204" pitchFamily="49" charset="0"/>
                        </a:rPr>
                        <a:t>HORRIBLE</a:t>
                      </a:r>
                    </a:p>
                  </a:txBody>
                  <a:tcPr marL="7620" marR="7620" marT="7620" marB="0" anchor="b">
                    <a:lnL>
                      <a:noFill/>
                    </a:lnL>
                    <a:lnR>
                      <a:noFill/>
                    </a:lnR>
                    <a:lnT>
                      <a:noFill/>
                    </a:lnT>
                    <a:lnB>
                      <a:noFill/>
                    </a:lnB>
                    <a:solidFill>
                      <a:srgbClr val="D9D9D9"/>
                    </a:solidFill>
                  </a:tcPr>
                </a:tc>
                <a:tc>
                  <a:txBody>
                    <a:bodyPr/>
                    <a:lstStyle/>
                    <a:p>
                      <a:pPr algn="l" fontAlgn="b"/>
                      <a:r>
                        <a:rPr lang="en-US" sz="2800" b="0" i="0" u="none" strike="noStrike" dirty="0">
                          <a:solidFill>
                            <a:srgbClr val="CF3338"/>
                          </a:solidFill>
                          <a:effectLst/>
                          <a:latin typeface="Pragmatica" panose="020B0403040502020204" pitchFamily="34" charset="0"/>
                        </a:rPr>
                        <a:t>HAVING</a:t>
                      </a:r>
                    </a:p>
                  </a:txBody>
                  <a:tcPr marL="7620" marR="7620" marT="7620" marB="0" anchor="b">
                    <a:lnL>
                      <a:noFill/>
                    </a:lnL>
                    <a:lnR>
                      <a:noFill/>
                    </a:lnR>
                    <a:lnT>
                      <a:noFill/>
                    </a:lnT>
                    <a:lnB>
                      <a:noFill/>
                    </a:lnB>
                    <a:solidFill>
                      <a:srgbClr val="D9D9D9"/>
                    </a:solidFill>
                  </a:tcPr>
                </a:tc>
                <a:extLst>
                  <a:ext uri="{0D108BD9-81ED-4DB2-BD59-A6C34878D82A}">
                    <a16:rowId xmlns:a16="http://schemas.microsoft.com/office/drawing/2014/main" val="1210883232"/>
                  </a:ext>
                </a:extLst>
              </a:tr>
              <a:tr h="550976">
                <a:tc>
                  <a:txBody>
                    <a:bodyPr/>
                    <a:lstStyle/>
                    <a:p>
                      <a:pPr algn="l" fontAlgn="b"/>
                      <a:r>
                        <a:rPr lang="en-US" sz="2800" b="0" i="0" u="none" strike="noStrike" dirty="0">
                          <a:solidFill>
                            <a:srgbClr val="CF3338"/>
                          </a:solidFill>
                          <a:effectLst/>
                          <a:latin typeface="Consolas" panose="020B0609020204030204" pitchFamily="49" charset="0"/>
                        </a:rPr>
                        <a:t>ODORS</a:t>
                      </a:r>
                    </a:p>
                  </a:txBody>
                  <a:tcPr marL="7620" marR="7620" marT="7620" marB="0" anchor="b">
                    <a:lnL>
                      <a:noFill/>
                    </a:lnL>
                    <a:lnR>
                      <a:noFill/>
                    </a:lnR>
                    <a:lnT>
                      <a:noFill/>
                    </a:lnT>
                    <a:lnB>
                      <a:noFill/>
                    </a:lnB>
                    <a:solidFill>
                      <a:schemeClr val="bg1">
                        <a:lumMod val="95000"/>
                      </a:schemeClr>
                    </a:solidFill>
                  </a:tcPr>
                </a:tc>
                <a:tc>
                  <a:txBody>
                    <a:bodyPr/>
                    <a:lstStyle/>
                    <a:p>
                      <a:pPr algn="l" fontAlgn="b"/>
                      <a:r>
                        <a:rPr lang="en-US" sz="2800" b="0" i="0" u="none" strike="noStrike" dirty="0">
                          <a:solidFill>
                            <a:srgbClr val="CF3338"/>
                          </a:solidFill>
                          <a:effectLst/>
                          <a:latin typeface="Pragmatica" panose="020B0403040502020204" pitchFamily="34" charset="0"/>
                        </a:rPr>
                        <a:t>ORDER BY</a:t>
                      </a:r>
                    </a:p>
                  </a:txBody>
                  <a:tcPr marL="7620" marR="7620" marT="7620" marB="0" anchor="b">
                    <a:lnL>
                      <a:noFill/>
                    </a:lnL>
                    <a:lnR>
                      <a:noFill/>
                    </a:lnR>
                    <a:lnT>
                      <a:noFill/>
                    </a:lnT>
                    <a:lnB>
                      <a:noFill/>
                    </a:lnB>
                    <a:solidFill>
                      <a:schemeClr val="bg1">
                        <a:lumMod val="95000"/>
                      </a:schemeClr>
                    </a:solidFill>
                  </a:tcPr>
                </a:tc>
                <a:extLst>
                  <a:ext uri="{0D108BD9-81ED-4DB2-BD59-A6C34878D82A}">
                    <a16:rowId xmlns:a16="http://schemas.microsoft.com/office/drawing/2014/main" val="1353601096"/>
                  </a:ext>
                </a:extLst>
              </a:tr>
            </a:tbl>
          </a:graphicData>
        </a:graphic>
      </p:graphicFrame>
      <p:pic>
        <p:nvPicPr>
          <p:cNvPr id="3" name="Graphic 2" descr="Neutral face with no fill">
            <a:extLst>
              <a:ext uri="{FF2B5EF4-FFF2-40B4-BE49-F238E27FC236}">
                <a16:creationId xmlns:a16="http://schemas.microsoft.com/office/drawing/2014/main" id="{87ED3266-23F4-4697-925A-F54687A13F7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361140" y="1127081"/>
            <a:ext cx="2397883" cy="2397883"/>
          </a:xfrm>
          <a:prstGeom prst="rect">
            <a:avLst/>
          </a:prstGeom>
        </p:spPr>
      </p:pic>
      <p:pic>
        <p:nvPicPr>
          <p:cNvPr id="6" name="Graphic 5" descr="Foot">
            <a:extLst>
              <a:ext uri="{FF2B5EF4-FFF2-40B4-BE49-F238E27FC236}">
                <a16:creationId xmlns:a16="http://schemas.microsoft.com/office/drawing/2014/main" id="{28FF757D-CCF4-4793-925A-8CABA45E229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528572" y="2882407"/>
            <a:ext cx="3863328" cy="3863328"/>
          </a:xfrm>
          <a:prstGeom prst="rect">
            <a:avLst/>
          </a:prstGeom>
        </p:spPr>
      </p:pic>
    </p:spTree>
    <p:extLst>
      <p:ext uri="{BB962C8B-B14F-4D97-AF65-F5344CB8AC3E}">
        <p14:creationId xmlns:p14="http://schemas.microsoft.com/office/powerpoint/2010/main" val="355492523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1447363" cy="923330"/>
          </a:xfrm>
          <a:prstGeom prst="rect">
            <a:avLst/>
          </a:prstGeom>
          <a:noFill/>
        </p:spPr>
        <p:txBody>
          <a:bodyPr wrap="square" rtlCol="0">
            <a:spAutoFit/>
          </a:bodyPr>
          <a:lstStyle/>
          <a:p>
            <a:r>
              <a:rPr lang="en-US" sz="5400" dirty="0">
                <a:latin typeface="Aliens &amp; cows" panose="00000500000000000000" pitchFamily="2" charset="0"/>
              </a:rPr>
              <a:t>Try forgetting now…</a:t>
            </a:r>
          </a:p>
        </p:txBody>
      </p:sp>
      <p:pic>
        <p:nvPicPr>
          <p:cNvPr id="5" name="Picture 4" descr="A close up of a sign&#10;&#10;Description automatically generated">
            <a:extLst>
              <a:ext uri="{FF2B5EF4-FFF2-40B4-BE49-F238E27FC236}">
                <a16:creationId xmlns:a16="http://schemas.microsoft.com/office/drawing/2014/main" id="{FD1063B2-28A1-48D5-A065-653DD41E3B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graphicFrame>
        <p:nvGraphicFramePr>
          <p:cNvPr id="7" name="Table 6">
            <a:extLst>
              <a:ext uri="{FF2B5EF4-FFF2-40B4-BE49-F238E27FC236}">
                <a16:creationId xmlns:a16="http://schemas.microsoft.com/office/drawing/2014/main" id="{B23FE3AB-C787-4BC8-883C-29BEB0A8A37F}"/>
              </a:ext>
            </a:extLst>
          </p:cNvPr>
          <p:cNvGraphicFramePr>
            <a:graphicFrameLocks noGrp="1"/>
          </p:cNvGraphicFramePr>
          <p:nvPr>
            <p:extLst>
              <p:ext uri="{D42A27DB-BD31-4B8C-83A1-F6EECF244321}">
                <p14:modId xmlns:p14="http://schemas.microsoft.com/office/powerpoint/2010/main" val="1623614258"/>
              </p:ext>
            </p:extLst>
          </p:nvPr>
        </p:nvGraphicFramePr>
        <p:xfrm>
          <a:off x="337532" y="1353416"/>
          <a:ext cx="7282467" cy="4521409"/>
        </p:xfrm>
        <a:graphic>
          <a:graphicData uri="http://schemas.openxmlformats.org/drawingml/2006/table">
            <a:tbl>
              <a:tblPr/>
              <a:tblGrid>
                <a:gridCol w="1745686">
                  <a:extLst>
                    <a:ext uri="{9D8B030D-6E8A-4147-A177-3AD203B41FA5}">
                      <a16:colId xmlns:a16="http://schemas.microsoft.com/office/drawing/2014/main" val="2629133829"/>
                    </a:ext>
                  </a:extLst>
                </a:gridCol>
                <a:gridCol w="5536781">
                  <a:extLst>
                    <a:ext uri="{9D8B030D-6E8A-4147-A177-3AD203B41FA5}">
                      <a16:colId xmlns:a16="http://schemas.microsoft.com/office/drawing/2014/main" val="985116657"/>
                    </a:ext>
                  </a:extLst>
                </a:gridCol>
              </a:tblGrid>
              <a:tr h="595385">
                <a:tc>
                  <a:txBody>
                    <a:bodyPr/>
                    <a:lstStyle/>
                    <a:p>
                      <a:pPr algn="l" fontAlgn="b"/>
                      <a:r>
                        <a:rPr lang="en-US" sz="2800" b="1" i="0" u="none" strike="noStrike" dirty="0">
                          <a:solidFill>
                            <a:schemeClr val="bg1">
                              <a:lumMod val="95000"/>
                            </a:schemeClr>
                          </a:solidFill>
                          <a:effectLst/>
                          <a:latin typeface="Pragmatica" panose="020B0403040502020204" pitchFamily="34" charset="0"/>
                        </a:rPr>
                        <a:t>Term</a:t>
                      </a:r>
                    </a:p>
                  </a:txBody>
                  <a:tcPr marL="7620" marR="7620" marT="7620" marB="0" anchor="b">
                    <a:lnL>
                      <a:noFill/>
                    </a:lnL>
                    <a:lnR>
                      <a:noFill/>
                    </a:lnR>
                    <a:lnT>
                      <a:noFill/>
                    </a:lnT>
                    <a:lnB>
                      <a:noFill/>
                    </a:lnB>
                    <a:solidFill>
                      <a:srgbClr val="CF3338"/>
                    </a:solidFill>
                  </a:tcPr>
                </a:tc>
                <a:tc>
                  <a:txBody>
                    <a:bodyPr/>
                    <a:lstStyle/>
                    <a:p>
                      <a:pPr algn="l" fontAlgn="b"/>
                      <a:r>
                        <a:rPr lang="en-US" sz="2800" b="1" i="0" u="none" strike="noStrike" dirty="0">
                          <a:solidFill>
                            <a:schemeClr val="bg1">
                              <a:lumMod val="95000"/>
                            </a:schemeClr>
                          </a:solidFill>
                          <a:effectLst/>
                          <a:latin typeface="Pragmatica" panose="020B0403040502020204" pitchFamily="34" charset="0"/>
                        </a:rPr>
                        <a:t>What it does</a:t>
                      </a:r>
                    </a:p>
                  </a:txBody>
                  <a:tcPr marL="7620" marR="7620" marT="7620" marB="0" anchor="b">
                    <a:lnL>
                      <a:noFill/>
                    </a:lnL>
                    <a:lnR>
                      <a:noFill/>
                    </a:lnR>
                    <a:lnT>
                      <a:noFill/>
                    </a:lnT>
                    <a:lnB>
                      <a:noFill/>
                    </a:lnB>
                    <a:solidFill>
                      <a:srgbClr val="CF3338"/>
                    </a:solidFill>
                  </a:tcPr>
                </a:tc>
                <a:extLst>
                  <a:ext uri="{0D108BD9-81ED-4DB2-BD59-A6C34878D82A}">
                    <a16:rowId xmlns:a16="http://schemas.microsoft.com/office/drawing/2014/main" val="287320149"/>
                  </a:ext>
                </a:extLst>
              </a:tr>
              <a:tr h="549586">
                <a:tc>
                  <a:txBody>
                    <a:bodyPr/>
                    <a:lstStyle/>
                    <a:p>
                      <a:pPr algn="l" fontAlgn="b"/>
                      <a:r>
                        <a:rPr lang="en-US" sz="2800" b="0" i="0" u="none" strike="noStrike" dirty="0">
                          <a:solidFill>
                            <a:srgbClr val="CF3338"/>
                          </a:solidFill>
                          <a:effectLst/>
                          <a:latin typeface="Consolas" panose="020B0609020204030204" pitchFamily="49" charset="0"/>
                        </a:rPr>
                        <a:t>SWEATY</a:t>
                      </a:r>
                    </a:p>
                  </a:txBody>
                  <a:tcPr marL="7620" marR="7620" marT="7620" marB="0" anchor="b">
                    <a:lnL>
                      <a:noFill/>
                    </a:lnL>
                    <a:lnR>
                      <a:noFill/>
                    </a:lnR>
                    <a:lnT>
                      <a:noFill/>
                    </a:lnT>
                    <a:lnB>
                      <a:noFill/>
                    </a:lnB>
                    <a:solidFill>
                      <a:srgbClr val="D9D9D9"/>
                    </a:solidFill>
                  </a:tcPr>
                </a:tc>
                <a:tc>
                  <a:txBody>
                    <a:bodyPr/>
                    <a:lstStyle/>
                    <a:p>
                      <a:pPr algn="l" fontAlgn="b"/>
                      <a:r>
                        <a:rPr lang="en-US" sz="2800" b="0" i="0" u="none" strike="noStrike" dirty="0">
                          <a:solidFill>
                            <a:srgbClr val="CF3338"/>
                          </a:solidFill>
                          <a:effectLst/>
                          <a:latin typeface="Consolas" panose="020B0609020204030204" pitchFamily="49" charset="0"/>
                        </a:rPr>
                        <a:t>SELECT </a:t>
                      </a:r>
                      <a:r>
                        <a:rPr lang="en-US" sz="2800" b="0" i="0" u="none" strike="noStrike" dirty="0" err="1">
                          <a:solidFill>
                            <a:srgbClr val="CF3338"/>
                          </a:solidFill>
                          <a:effectLst/>
                          <a:latin typeface="Consolas" panose="020B0609020204030204" pitchFamily="49" charset="0"/>
                        </a:rPr>
                        <a:t>nameFirst</a:t>
                      </a:r>
                      <a:r>
                        <a:rPr lang="en-US" sz="2800" b="0" i="0" u="none" strike="noStrike" dirty="0">
                          <a:solidFill>
                            <a:srgbClr val="CF3338"/>
                          </a:solidFill>
                          <a:effectLst/>
                          <a:latin typeface="Consolas" panose="020B0609020204030204" pitchFamily="49" charset="0"/>
                        </a:rPr>
                        <a:t>, COUNT(</a:t>
                      </a:r>
                      <a:r>
                        <a:rPr lang="en-US" sz="2800" b="0" i="0" u="none" strike="noStrike" dirty="0" err="1">
                          <a:solidFill>
                            <a:srgbClr val="CF3338"/>
                          </a:solidFill>
                          <a:effectLst/>
                          <a:latin typeface="Consolas" panose="020B0609020204030204" pitchFamily="49" charset="0"/>
                        </a:rPr>
                        <a:t>nameFirst</a:t>
                      </a:r>
                      <a:r>
                        <a:rPr lang="en-US" sz="2800" b="0" i="0" u="none" strike="noStrike" dirty="0">
                          <a:solidFill>
                            <a:srgbClr val="CF3338"/>
                          </a:solidFill>
                          <a:effectLst/>
                          <a:latin typeface="Consolas" panose="020B0609020204030204" pitchFamily="49" charset="0"/>
                        </a:rPr>
                        <a:t>)</a:t>
                      </a:r>
                    </a:p>
                  </a:txBody>
                  <a:tcPr marL="7620" marR="7620" marT="7620" marB="0" anchor="b">
                    <a:lnL>
                      <a:noFill/>
                    </a:lnL>
                    <a:lnR>
                      <a:noFill/>
                    </a:lnR>
                    <a:lnT>
                      <a:noFill/>
                    </a:lnT>
                    <a:lnB>
                      <a:noFill/>
                    </a:lnB>
                    <a:solidFill>
                      <a:srgbClr val="D9D9D9"/>
                    </a:solidFill>
                  </a:tcPr>
                </a:tc>
                <a:extLst>
                  <a:ext uri="{0D108BD9-81ED-4DB2-BD59-A6C34878D82A}">
                    <a16:rowId xmlns:a16="http://schemas.microsoft.com/office/drawing/2014/main" val="3568129098"/>
                  </a:ext>
                </a:extLst>
              </a:tr>
              <a:tr h="550976">
                <a:tc>
                  <a:txBody>
                    <a:bodyPr/>
                    <a:lstStyle/>
                    <a:p>
                      <a:pPr algn="l" fontAlgn="b"/>
                      <a:r>
                        <a:rPr lang="en-US" sz="2800" b="0" i="0" u="none" strike="noStrike" dirty="0">
                          <a:solidFill>
                            <a:srgbClr val="CF3338"/>
                          </a:solidFill>
                          <a:effectLst/>
                          <a:latin typeface="Consolas" panose="020B0609020204030204" pitchFamily="49" charset="0"/>
                        </a:rPr>
                        <a:t>FEET</a:t>
                      </a:r>
                    </a:p>
                  </a:txBody>
                  <a:tcPr marL="7620" marR="7620" marT="7620" marB="0" anchor="b">
                    <a:lnL>
                      <a:noFill/>
                    </a:lnL>
                    <a:lnR>
                      <a:noFill/>
                    </a:lnR>
                    <a:lnT>
                      <a:noFill/>
                    </a:lnT>
                    <a:lnB>
                      <a:noFill/>
                    </a:lnB>
                  </a:tcPr>
                </a:tc>
                <a:tc>
                  <a:txBody>
                    <a:bodyPr/>
                    <a:lstStyle/>
                    <a:p>
                      <a:pPr algn="l" fontAlgn="b"/>
                      <a:r>
                        <a:rPr lang="en-US" sz="2800" b="0" i="0" u="none" strike="noStrike" dirty="0">
                          <a:solidFill>
                            <a:srgbClr val="CF3338"/>
                          </a:solidFill>
                          <a:effectLst/>
                          <a:latin typeface="Consolas" panose="020B0609020204030204" pitchFamily="49" charset="0"/>
                        </a:rPr>
                        <a:t>FROM Master</a:t>
                      </a:r>
                    </a:p>
                  </a:txBody>
                  <a:tcPr marL="7620" marR="7620" marT="7620" marB="0" anchor="b">
                    <a:lnL>
                      <a:noFill/>
                    </a:lnL>
                    <a:lnR>
                      <a:noFill/>
                    </a:lnR>
                    <a:lnT>
                      <a:noFill/>
                    </a:lnT>
                    <a:lnB>
                      <a:noFill/>
                    </a:lnB>
                  </a:tcPr>
                </a:tc>
                <a:extLst>
                  <a:ext uri="{0D108BD9-81ED-4DB2-BD59-A6C34878D82A}">
                    <a16:rowId xmlns:a16="http://schemas.microsoft.com/office/drawing/2014/main" val="2916523719"/>
                  </a:ext>
                </a:extLst>
              </a:tr>
              <a:tr h="550976">
                <a:tc>
                  <a:txBody>
                    <a:bodyPr/>
                    <a:lstStyle/>
                    <a:p>
                      <a:pPr algn="l" fontAlgn="b"/>
                      <a:r>
                        <a:rPr lang="en-US" sz="2800" b="0" i="0" u="none" strike="noStrike" dirty="0">
                          <a:solidFill>
                            <a:srgbClr val="CF3338"/>
                          </a:solidFill>
                          <a:effectLst/>
                          <a:latin typeface="Consolas" panose="020B0609020204030204" pitchFamily="49" charset="0"/>
                        </a:rPr>
                        <a:t>WILL</a:t>
                      </a:r>
                    </a:p>
                  </a:txBody>
                  <a:tcPr marL="7620" marR="7620" marT="7620" marB="0" anchor="b">
                    <a:lnL>
                      <a:noFill/>
                    </a:lnL>
                    <a:lnR>
                      <a:noFill/>
                    </a:lnR>
                    <a:lnT>
                      <a:noFill/>
                    </a:lnT>
                    <a:lnB>
                      <a:noFill/>
                    </a:lnB>
                    <a:solidFill>
                      <a:srgbClr val="D9D9D9"/>
                    </a:solidFill>
                  </a:tcPr>
                </a:tc>
                <a:tc>
                  <a:txBody>
                    <a:bodyPr/>
                    <a:lstStyle/>
                    <a:p>
                      <a:pPr algn="l" fontAlgn="b"/>
                      <a:r>
                        <a:rPr lang="en-US" sz="2800" b="0" i="0" u="none" strike="noStrike" dirty="0">
                          <a:solidFill>
                            <a:srgbClr val="CF3338"/>
                          </a:solidFill>
                          <a:effectLst/>
                          <a:latin typeface="Consolas" panose="020B0609020204030204" pitchFamily="49" charset="0"/>
                        </a:rPr>
                        <a:t>WHERE </a:t>
                      </a:r>
                      <a:r>
                        <a:rPr lang="en-US" sz="2800" b="0" i="0" u="none" strike="noStrike" dirty="0" err="1">
                          <a:solidFill>
                            <a:srgbClr val="CF3338"/>
                          </a:solidFill>
                          <a:effectLst/>
                          <a:latin typeface="Consolas" panose="020B0609020204030204" pitchFamily="49" charset="0"/>
                        </a:rPr>
                        <a:t>birthCountry</a:t>
                      </a:r>
                      <a:r>
                        <a:rPr lang="en-US" sz="2800" b="0" i="0" u="none" strike="noStrike" dirty="0">
                          <a:solidFill>
                            <a:srgbClr val="CF3338"/>
                          </a:solidFill>
                          <a:effectLst/>
                          <a:latin typeface="Consolas" panose="020B0609020204030204" pitchFamily="49" charset="0"/>
                        </a:rPr>
                        <a:t> != ‘USA’</a:t>
                      </a:r>
                    </a:p>
                  </a:txBody>
                  <a:tcPr marL="7620" marR="7620" marT="7620" marB="0" anchor="b">
                    <a:lnL>
                      <a:noFill/>
                    </a:lnL>
                    <a:lnR>
                      <a:noFill/>
                    </a:lnR>
                    <a:lnT>
                      <a:noFill/>
                    </a:lnT>
                    <a:lnB>
                      <a:noFill/>
                    </a:lnB>
                    <a:solidFill>
                      <a:srgbClr val="D9D9D9"/>
                    </a:solidFill>
                  </a:tcPr>
                </a:tc>
                <a:extLst>
                  <a:ext uri="{0D108BD9-81ED-4DB2-BD59-A6C34878D82A}">
                    <a16:rowId xmlns:a16="http://schemas.microsoft.com/office/drawing/2014/main" val="1604127386"/>
                  </a:ext>
                </a:extLst>
              </a:tr>
              <a:tr h="550976">
                <a:tc>
                  <a:txBody>
                    <a:bodyPr/>
                    <a:lstStyle/>
                    <a:p>
                      <a:pPr algn="l" fontAlgn="b"/>
                      <a:r>
                        <a:rPr lang="en-US" sz="2800" b="0" i="0" u="none" strike="noStrike" dirty="0">
                          <a:solidFill>
                            <a:srgbClr val="CF3338"/>
                          </a:solidFill>
                          <a:effectLst/>
                          <a:latin typeface="Consolas" panose="020B0609020204030204" pitchFamily="49" charset="0"/>
                        </a:rPr>
                        <a:t>GIVE</a:t>
                      </a:r>
                    </a:p>
                  </a:txBody>
                  <a:tcPr marL="7620" marR="7620" marT="7620" marB="0" anchor="b">
                    <a:lnL>
                      <a:noFill/>
                    </a:lnL>
                    <a:lnR>
                      <a:noFill/>
                    </a:lnR>
                    <a:lnT>
                      <a:noFill/>
                    </a:lnT>
                    <a:lnB>
                      <a:noFill/>
                    </a:lnB>
                    <a:solidFill>
                      <a:schemeClr val="bg1">
                        <a:lumMod val="95000"/>
                      </a:schemeClr>
                    </a:solidFill>
                  </a:tcPr>
                </a:tc>
                <a:tc>
                  <a:txBody>
                    <a:bodyPr/>
                    <a:lstStyle/>
                    <a:p>
                      <a:pPr algn="l" fontAlgn="b"/>
                      <a:r>
                        <a:rPr lang="en-US" sz="2800" b="0" i="0" u="none" strike="noStrike" dirty="0">
                          <a:solidFill>
                            <a:srgbClr val="CF3338"/>
                          </a:solidFill>
                          <a:effectLst/>
                          <a:latin typeface="Consolas" panose="020B0609020204030204" pitchFamily="49" charset="0"/>
                        </a:rPr>
                        <a:t>GROUP BY </a:t>
                      </a:r>
                      <a:r>
                        <a:rPr lang="en-US" sz="2800" b="0" i="0" u="none" strike="noStrike" dirty="0" err="1">
                          <a:solidFill>
                            <a:srgbClr val="CF3338"/>
                          </a:solidFill>
                          <a:effectLst/>
                          <a:latin typeface="Consolas" panose="020B0609020204030204" pitchFamily="49" charset="0"/>
                        </a:rPr>
                        <a:t>nameFirst</a:t>
                      </a:r>
                      <a:endParaRPr lang="en-US" sz="2800" b="0" i="0" u="none" strike="noStrike" dirty="0">
                        <a:solidFill>
                          <a:srgbClr val="CF3338"/>
                        </a:solidFill>
                        <a:effectLst/>
                        <a:latin typeface="Consolas" panose="020B0609020204030204" pitchFamily="49" charset="0"/>
                      </a:endParaRPr>
                    </a:p>
                  </a:txBody>
                  <a:tcPr marL="7620" marR="7620" marT="7620" marB="0" anchor="b">
                    <a:lnL>
                      <a:noFill/>
                    </a:lnL>
                    <a:lnR>
                      <a:noFill/>
                    </a:lnR>
                    <a:lnT>
                      <a:noFill/>
                    </a:lnT>
                    <a:lnB>
                      <a:noFill/>
                    </a:lnB>
                    <a:solidFill>
                      <a:schemeClr val="bg1">
                        <a:lumMod val="95000"/>
                      </a:schemeClr>
                    </a:solidFill>
                  </a:tcPr>
                </a:tc>
                <a:extLst>
                  <a:ext uri="{0D108BD9-81ED-4DB2-BD59-A6C34878D82A}">
                    <a16:rowId xmlns:a16="http://schemas.microsoft.com/office/drawing/2014/main" val="2066134952"/>
                  </a:ext>
                </a:extLst>
              </a:tr>
              <a:tr h="550976">
                <a:tc>
                  <a:txBody>
                    <a:bodyPr/>
                    <a:lstStyle/>
                    <a:p>
                      <a:pPr algn="l" fontAlgn="b"/>
                      <a:r>
                        <a:rPr lang="en-US" sz="2800" b="0" i="0" u="none" strike="noStrike" dirty="0">
                          <a:solidFill>
                            <a:srgbClr val="CF3338"/>
                          </a:solidFill>
                          <a:effectLst/>
                          <a:latin typeface="Consolas" panose="020B0609020204030204" pitchFamily="49" charset="0"/>
                        </a:rPr>
                        <a:t>HORRIBLE</a:t>
                      </a:r>
                    </a:p>
                  </a:txBody>
                  <a:tcPr marL="7620" marR="7620" marT="7620" marB="0" anchor="b">
                    <a:lnL>
                      <a:noFill/>
                    </a:lnL>
                    <a:lnR>
                      <a:noFill/>
                    </a:lnR>
                    <a:lnT>
                      <a:noFill/>
                    </a:lnT>
                    <a:lnB>
                      <a:noFill/>
                    </a:lnB>
                    <a:solidFill>
                      <a:srgbClr val="D9D9D9"/>
                    </a:solidFill>
                  </a:tcPr>
                </a:tc>
                <a:tc>
                  <a:txBody>
                    <a:bodyPr/>
                    <a:lstStyle/>
                    <a:p>
                      <a:pPr algn="l" fontAlgn="b"/>
                      <a:r>
                        <a:rPr lang="en-US" sz="2800" b="0" i="0" u="none" strike="noStrike" dirty="0">
                          <a:solidFill>
                            <a:srgbClr val="CF3338"/>
                          </a:solidFill>
                          <a:effectLst/>
                          <a:latin typeface="Consolas" panose="020B0609020204030204" pitchFamily="49" charset="0"/>
                        </a:rPr>
                        <a:t>HAVING COUNT(</a:t>
                      </a:r>
                      <a:r>
                        <a:rPr lang="en-US" sz="2800" b="0" i="0" u="none" strike="noStrike" dirty="0" err="1">
                          <a:solidFill>
                            <a:srgbClr val="CF3338"/>
                          </a:solidFill>
                          <a:effectLst/>
                          <a:latin typeface="Consolas" panose="020B0609020204030204" pitchFamily="49" charset="0"/>
                        </a:rPr>
                        <a:t>nameFirst</a:t>
                      </a:r>
                      <a:r>
                        <a:rPr lang="en-US" sz="2800" b="0" i="0" u="none" strike="noStrike" dirty="0">
                          <a:solidFill>
                            <a:srgbClr val="CF3338"/>
                          </a:solidFill>
                          <a:effectLst/>
                          <a:latin typeface="Consolas" panose="020B0609020204030204" pitchFamily="49" charset="0"/>
                        </a:rPr>
                        <a:t>) &gt; 1</a:t>
                      </a:r>
                    </a:p>
                  </a:txBody>
                  <a:tcPr marL="7620" marR="7620" marT="7620" marB="0" anchor="b">
                    <a:lnL>
                      <a:noFill/>
                    </a:lnL>
                    <a:lnR>
                      <a:noFill/>
                    </a:lnR>
                    <a:lnT>
                      <a:noFill/>
                    </a:lnT>
                    <a:lnB>
                      <a:noFill/>
                    </a:lnB>
                    <a:solidFill>
                      <a:srgbClr val="D9D9D9"/>
                    </a:solidFill>
                  </a:tcPr>
                </a:tc>
                <a:extLst>
                  <a:ext uri="{0D108BD9-81ED-4DB2-BD59-A6C34878D82A}">
                    <a16:rowId xmlns:a16="http://schemas.microsoft.com/office/drawing/2014/main" val="1210883232"/>
                  </a:ext>
                </a:extLst>
              </a:tr>
              <a:tr h="550976">
                <a:tc>
                  <a:txBody>
                    <a:bodyPr/>
                    <a:lstStyle/>
                    <a:p>
                      <a:pPr algn="l" fontAlgn="b"/>
                      <a:r>
                        <a:rPr lang="en-US" sz="2800" b="0" i="0" u="none" strike="noStrike" dirty="0">
                          <a:solidFill>
                            <a:srgbClr val="CF3338"/>
                          </a:solidFill>
                          <a:effectLst/>
                          <a:latin typeface="Consolas" panose="020B0609020204030204" pitchFamily="49" charset="0"/>
                        </a:rPr>
                        <a:t>ODORS</a:t>
                      </a:r>
                    </a:p>
                  </a:txBody>
                  <a:tcPr marL="7620" marR="7620" marT="7620" marB="0" anchor="b">
                    <a:lnL>
                      <a:noFill/>
                    </a:lnL>
                    <a:lnR>
                      <a:noFill/>
                    </a:lnR>
                    <a:lnT>
                      <a:noFill/>
                    </a:lnT>
                    <a:lnB>
                      <a:noFill/>
                    </a:lnB>
                    <a:solidFill>
                      <a:schemeClr val="bg1">
                        <a:lumMod val="95000"/>
                      </a:schemeClr>
                    </a:solidFill>
                  </a:tcPr>
                </a:tc>
                <a:tc>
                  <a:txBody>
                    <a:bodyPr/>
                    <a:lstStyle/>
                    <a:p>
                      <a:pPr algn="l" fontAlgn="b"/>
                      <a:r>
                        <a:rPr lang="en-US" sz="2800" b="0" i="0" u="none" strike="noStrike" dirty="0">
                          <a:solidFill>
                            <a:srgbClr val="CF3338"/>
                          </a:solidFill>
                          <a:effectLst/>
                          <a:latin typeface="Consolas" panose="020B0609020204030204" pitchFamily="49" charset="0"/>
                        </a:rPr>
                        <a:t>ORDER BY COUNT(</a:t>
                      </a:r>
                      <a:r>
                        <a:rPr lang="en-US" sz="2800" b="0" i="0" u="none" strike="noStrike" dirty="0" err="1">
                          <a:solidFill>
                            <a:srgbClr val="CF3338"/>
                          </a:solidFill>
                          <a:effectLst/>
                          <a:latin typeface="Consolas" panose="020B0609020204030204" pitchFamily="49" charset="0"/>
                        </a:rPr>
                        <a:t>nameFirst</a:t>
                      </a:r>
                      <a:r>
                        <a:rPr lang="en-US" sz="2800" b="0" i="0" u="none" strike="noStrike" dirty="0">
                          <a:solidFill>
                            <a:srgbClr val="CF3338"/>
                          </a:solidFill>
                          <a:effectLst/>
                          <a:latin typeface="Consolas" panose="020B0609020204030204" pitchFamily="49" charset="0"/>
                        </a:rPr>
                        <a:t>) DESC;</a:t>
                      </a:r>
                    </a:p>
                  </a:txBody>
                  <a:tcPr marL="7620" marR="7620" marT="7620" marB="0" anchor="b">
                    <a:lnL>
                      <a:noFill/>
                    </a:lnL>
                    <a:lnR>
                      <a:noFill/>
                    </a:lnR>
                    <a:lnT>
                      <a:noFill/>
                    </a:lnT>
                    <a:lnB>
                      <a:noFill/>
                    </a:lnB>
                    <a:solidFill>
                      <a:schemeClr val="bg1">
                        <a:lumMod val="95000"/>
                      </a:schemeClr>
                    </a:solidFill>
                  </a:tcPr>
                </a:tc>
                <a:extLst>
                  <a:ext uri="{0D108BD9-81ED-4DB2-BD59-A6C34878D82A}">
                    <a16:rowId xmlns:a16="http://schemas.microsoft.com/office/drawing/2014/main" val="1353601096"/>
                  </a:ext>
                </a:extLst>
              </a:tr>
            </a:tbl>
          </a:graphicData>
        </a:graphic>
      </p:graphicFrame>
      <p:pic>
        <p:nvPicPr>
          <p:cNvPr id="3" name="Graphic 2" descr="Neutral face with no fill">
            <a:extLst>
              <a:ext uri="{FF2B5EF4-FFF2-40B4-BE49-F238E27FC236}">
                <a16:creationId xmlns:a16="http://schemas.microsoft.com/office/drawing/2014/main" id="{87ED3266-23F4-4697-925A-F54687A13F7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619999" y="1127081"/>
            <a:ext cx="4243571" cy="4243571"/>
          </a:xfrm>
          <a:prstGeom prst="rect">
            <a:avLst/>
          </a:prstGeom>
        </p:spPr>
      </p:pic>
    </p:spTree>
    <p:extLst>
      <p:ext uri="{BB962C8B-B14F-4D97-AF65-F5344CB8AC3E}">
        <p14:creationId xmlns:p14="http://schemas.microsoft.com/office/powerpoint/2010/main" val="314547256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74420" y="0"/>
            <a:ext cx="5617580" cy="6858000"/>
          </a:xfrm>
          <a:prstGeom prst="rect">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69227" t="33418" r="20112" b="50548"/>
          <a:stretch/>
        </p:blipFill>
        <p:spPr>
          <a:xfrm>
            <a:off x="10386349" y="5029795"/>
            <a:ext cx="1805651" cy="1991719"/>
          </a:xfrm>
          <a:prstGeom prst="rect">
            <a:avLst/>
          </a:prstGeom>
        </p:spPr>
      </p:pic>
      <p:sp>
        <p:nvSpPr>
          <p:cNvPr id="3" name="TextBox 2"/>
          <p:cNvSpPr txBox="1"/>
          <p:nvPr/>
        </p:nvSpPr>
        <p:spPr>
          <a:xfrm>
            <a:off x="173620" y="219919"/>
            <a:ext cx="6400800" cy="6637715"/>
          </a:xfrm>
          <a:prstGeom prst="rect">
            <a:avLst/>
          </a:prstGeom>
          <a:noFill/>
        </p:spPr>
        <p:txBody>
          <a:bodyPr wrap="square" rtlCol="0">
            <a:spAutoFit/>
          </a:bodyPr>
          <a:lstStyle/>
          <a:p>
            <a:r>
              <a:rPr lang="en-US" sz="4000" b="1" dirty="0">
                <a:solidFill>
                  <a:srgbClr val="CF3338"/>
                </a:solidFill>
                <a:latin typeface="Pragmatica" panose="020B0403040502020204" pitchFamily="34" charset="0"/>
              </a:rPr>
              <a:t>Drills </a:t>
            </a:r>
          </a:p>
          <a:p>
            <a:r>
              <a:rPr lang="en-US" sz="2800" dirty="0">
                <a:solidFill>
                  <a:srgbClr val="CF3338"/>
                </a:solidFill>
                <a:latin typeface="Pragmatica" panose="020B0403040502020204" pitchFamily="34" charset="0"/>
              </a:rPr>
              <a:t>Using the </a:t>
            </a:r>
            <a:r>
              <a:rPr lang="en-US" sz="2800" dirty="0">
                <a:solidFill>
                  <a:srgbClr val="CF3338"/>
                </a:solidFill>
                <a:latin typeface="Consolas" panose="020B0609020204030204" pitchFamily="49" charset="0"/>
              </a:rPr>
              <a:t>Teams</a:t>
            </a:r>
            <a:r>
              <a:rPr lang="en-US" sz="2800" dirty="0">
                <a:solidFill>
                  <a:srgbClr val="CF3338"/>
                </a:solidFill>
                <a:latin typeface="Pragmatica" panose="020B0403040502020204" pitchFamily="34" charset="0"/>
              </a:rPr>
              <a:t> table:</a:t>
            </a:r>
          </a:p>
          <a:p>
            <a:endParaRPr lang="en-US" sz="2800" dirty="0">
              <a:solidFill>
                <a:srgbClr val="CF3338"/>
              </a:solidFill>
              <a:latin typeface="Pragmatica" panose="020B0403040502020204" pitchFamily="34" charset="0"/>
            </a:endParaRPr>
          </a:p>
          <a:p>
            <a:pPr marL="457200" lvl="0" indent="-361950">
              <a:lnSpc>
                <a:spcPct val="115000"/>
              </a:lnSpc>
              <a:spcBef>
                <a:spcPts val="750"/>
              </a:spcBef>
              <a:buClr>
                <a:srgbClr val="C00000"/>
              </a:buClr>
              <a:buSzPts val="2100"/>
              <a:buFont typeface="Arial"/>
              <a:buAutoNum type="arabicPeriod"/>
            </a:pPr>
            <a:r>
              <a:rPr lang="en-US" sz="2400" dirty="0">
                <a:solidFill>
                  <a:srgbClr val="C00000"/>
                </a:solidFill>
                <a:latin typeface="Pragmatica" panose="020B0403040502020204"/>
              </a:rPr>
              <a:t>Find the maximum number of home runs hit by a team for each year since 1980. Include only those years where fewer than 200 home runs were hit by any team. Sort the results from high to low.</a:t>
            </a:r>
          </a:p>
          <a:p>
            <a:pPr marL="457200" lvl="0" indent="-361950">
              <a:lnSpc>
                <a:spcPct val="115000"/>
              </a:lnSpc>
              <a:spcBef>
                <a:spcPts val="750"/>
              </a:spcBef>
              <a:buClr>
                <a:srgbClr val="C00000"/>
              </a:buClr>
              <a:buSzPts val="2100"/>
              <a:buFont typeface="Arial"/>
              <a:buAutoNum type="arabicPeriod"/>
            </a:pPr>
            <a:r>
              <a:rPr lang="en-US" sz="2400" dirty="0">
                <a:solidFill>
                  <a:srgbClr val="C00000"/>
                </a:solidFill>
                <a:latin typeface="Pragmatica" panose="020B0403040502020204"/>
              </a:rPr>
              <a:t>For NL teams that won the World Series that year, what was the maximum number of games won? Include only those teams that won at least 100 games for one of those years. Sort the results from high to low. </a:t>
            </a:r>
          </a:p>
          <a:p>
            <a:endParaRPr lang="en-US" sz="4000" dirty="0">
              <a:solidFill>
                <a:srgbClr val="CF3338"/>
              </a:solidFill>
              <a:latin typeface="Pragmatica" panose="020B0403040502020204" pitchFamily="34" charset="0"/>
            </a:endParaRPr>
          </a:p>
        </p:txBody>
      </p:sp>
    </p:spTree>
    <p:extLst>
      <p:ext uri="{BB962C8B-B14F-4D97-AF65-F5344CB8AC3E}">
        <p14:creationId xmlns:p14="http://schemas.microsoft.com/office/powerpoint/2010/main" val="31081130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520861" y="393539"/>
            <a:ext cx="10324617" cy="2123658"/>
          </a:xfrm>
          <a:prstGeom prst="rect">
            <a:avLst/>
          </a:prstGeom>
          <a:noFill/>
        </p:spPr>
        <p:txBody>
          <a:bodyPr wrap="square" rtlCol="0">
            <a:spAutoFit/>
          </a:bodyPr>
          <a:lstStyle/>
          <a:p>
            <a:r>
              <a:rPr lang="en-US" sz="6600" b="1" dirty="0">
                <a:solidFill>
                  <a:schemeClr val="bg1"/>
                </a:solidFill>
                <a:latin typeface="Normafixed Tryout" panose="00000409000000000000" pitchFamily="49" charset="0"/>
              </a:rPr>
              <a:t>From using Excel to using SQL</a:t>
            </a:r>
          </a:p>
        </p:txBody>
      </p:sp>
    </p:spTree>
    <p:extLst>
      <p:ext uri="{BB962C8B-B14F-4D97-AF65-F5344CB8AC3E}">
        <p14:creationId xmlns:p14="http://schemas.microsoft.com/office/powerpoint/2010/main" val="49947625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74420" y="0"/>
            <a:ext cx="5617580" cy="6858000"/>
          </a:xfrm>
          <a:prstGeom prst="rect">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69227" t="33418" r="20112" b="50548"/>
          <a:stretch/>
        </p:blipFill>
        <p:spPr>
          <a:xfrm>
            <a:off x="10386349" y="5029795"/>
            <a:ext cx="1805651" cy="1991719"/>
          </a:xfrm>
          <a:prstGeom prst="rect">
            <a:avLst/>
          </a:prstGeom>
        </p:spPr>
      </p:pic>
      <p:sp>
        <p:nvSpPr>
          <p:cNvPr id="3" name="TextBox 2"/>
          <p:cNvSpPr txBox="1"/>
          <p:nvPr/>
        </p:nvSpPr>
        <p:spPr>
          <a:xfrm>
            <a:off x="173620" y="219919"/>
            <a:ext cx="6400800" cy="7692362"/>
          </a:xfrm>
          <a:prstGeom prst="rect">
            <a:avLst/>
          </a:prstGeom>
          <a:noFill/>
        </p:spPr>
        <p:txBody>
          <a:bodyPr wrap="square" rtlCol="0">
            <a:spAutoFit/>
          </a:bodyPr>
          <a:lstStyle/>
          <a:p>
            <a:r>
              <a:rPr lang="en-US" sz="4000" b="1" dirty="0">
                <a:solidFill>
                  <a:srgbClr val="CF3338"/>
                </a:solidFill>
                <a:latin typeface="Pragmatica" panose="020B0403040502020204" pitchFamily="34" charset="0"/>
              </a:rPr>
              <a:t>Drills </a:t>
            </a:r>
          </a:p>
          <a:p>
            <a:r>
              <a:rPr lang="en-US" sz="2800" dirty="0">
                <a:solidFill>
                  <a:srgbClr val="CF3338"/>
                </a:solidFill>
                <a:latin typeface="Pragmatica" panose="020B0403040502020204" pitchFamily="34" charset="0"/>
              </a:rPr>
              <a:t>Using the </a:t>
            </a:r>
            <a:r>
              <a:rPr lang="en-US" sz="2800" dirty="0">
                <a:solidFill>
                  <a:srgbClr val="CF3338"/>
                </a:solidFill>
                <a:latin typeface="Consolas" panose="020B0609020204030204" pitchFamily="49" charset="0"/>
              </a:rPr>
              <a:t>Teams</a:t>
            </a:r>
            <a:r>
              <a:rPr lang="en-US" sz="2800" dirty="0">
                <a:solidFill>
                  <a:srgbClr val="CF3338"/>
                </a:solidFill>
                <a:latin typeface="Pragmatica" panose="020B0403040502020204" pitchFamily="34" charset="0"/>
              </a:rPr>
              <a:t> table:</a:t>
            </a:r>
          </a:p>
          <a:p>
            <a:endParaRPr lang="en-US" sz="2800" dirty="0">
              <a:solidFill>
                <a:srgbClr val="CF3338"/>
              </a:solidFill>
              <a:latin typeface="Pragmatica" panose="020B0403040502020204" pitchFamily="34" charset="0"/>
            </a:endParaRPr>
          </a:p>
          <a:p>
            <a:pPr marL="457200" lvl="0" indent="-361950">
              <a:lnSpc>
                <a:spcPct val="115000"/>
              </a:lnSpc>
              <a:spcBef>
                <a:spcPts val="750"/>
              </a:spcBef>
              <a:buClr>
                <a:srgbClr val="C00000"/>
              </a:buClr>
              <a:buSzPts val="2100"/>
              <a:buFont typeface="Arial"/>
              <a:buAutoNum type="arabicPeriod"/>
            </a:pPr>
            <a:r>
              <a:rPr lang="en-US" sz="2400" dirty="0">
                <a:solidFill>
                  <a:srgbClr val="C00000"/>
                </a:solidFill>
                <a:latin typeface="Pragmatica" panose="020B0403040502020204"/>
              </a:rPr>
              <a:t>Find the maximum number of home runs hit by a team for each year since 1980. Include only those years where fewer than 200 home runs were hit by any team. Sort the results from high to low.</a:t>
            </a:r>
          </a:p>
          <a:p>
            <a:pPr marL="457200" lvl="0" indent="-361950">
              <a:lnSpc>
                <a:spcPct val="115000"/>
              </a:lnSpc>
              <a:spcBef>
                <a:spcPts val="750"/>
              </a:spcBef>
              <a:buClr>
                <a:srgbClr val="C00000"/>
              </a:buClr>
              <a:buSzPts val="2100"/>
              <a:buFont typeface="Arial"/>
              <a:buAutoNum type="arabicPeriod"/>
            </a:pPr>
            <a:r>
              <a:rPr lang="en-US" sz="2400" dirty="0">
                <a:solidFill>
                  <a:srgbClr val="C00000"/>
                </a:solidFill>
                <a:latin typeface="Pragmatica" panose="020B0403040502020204"/>
              </a:rPr>
              <a:t>For NL teams that won the World Series that year, what was the maximum number of games won? Include only those teams that won at least 100 games for one of those years. Sort the results from high to low. </a:t>
            </a:r>
          </a:p>
          <a:p>
            <a:pPr marL="95250" lvl="0">
              <a:lnSpc>
                <a:spcPct val="115000"/>
              </a:lnSpc>
              <a:spcBef>
                <a:spcPts val="750"/>
              </a:spcBef>
              <a:buClr>
                <a:srgbClr val="C00000"/>
              </a:buClr>
              <a:buSzPts val="2100"/>
            </a:pPr>
            <a:r>
              <a:rPr lang="en-US" sz="2400" dirty="0">
                <a:solidFill>
                  <a:srgbClr val="C00000"/>
                </a:solidFill>
                <a:latin typeface="Pragmatica" panose="020B0403040502020204"/>
              </a:rPr>
              <a:t>Solutions: </a:t>
            </a:r>
            <a:r>
              <a:rPr lang="en-US" dirty="0" err="1">
                <a:solidFill>
                  <a:srgbClr val="C00000"/>
                </a:solidFill>
                <a:latin typeface="Consolas" panose="020B0609020204030204" pitchFamily="49" charset="0"/>
              </a:rPr>
              <a:t>sql</a:t>
            </a:r>
            <a:r>
              <a:rPr lang="en-US" dirty="0">
                <a:solidFill>
                  <a:srgbClr val="C00000"/>
                </a:solidFill>
                <a:latin typeface="Consolas" panose="020B0609020204030204" pitchFamily="49" charset="0"/>
              </a:rPr>
              <a:t>-all-statements-in-one-</a:t>
            </a:r>
            <a:r>
              <a:rPr lang="en-US" dirty="0" err="1">
                <a:solidFill>
                  <a:srgbClr val="C00000"/>
                </a:solidFill>
                <a:latin typeface="Consolas" panose="020B0609020204030204" pitchFamily="49" charset="0"/>
              </a:rPr>
              <a:t>drill.sql</a:t>
            </a:r>
            <a:endParaRPr lang="en-US" sz="2400" dirty="0">
              <a:solidFill>
                <a:srgbClr val="C00000"/>
              </a:solidFill>
              <a:latin typeface="Consolas" panose="020B0609020204030204" pitchFamily="49" charset="0"/>
            </a:endParaRPr>
          </a:p>
          <a:p>
            <a:pPr marL="95250" lvl="0">
              <a:lnSpc>
                <a:spcPct val="115000"/>
              </a:lnSpc>
              <a:spcBef>
                <a:spcPts val="750"/>
              </a:spcBef>
              <a:buClr>
                <a:srgbClr val="C00000"/>
              </a:buClr>
              <a:buSzPts val="2100"/>
            </a:pPr>
            <a:endParaRPr lang="en-US" sz="2400" dirty="0">
              <a:solidFill>
                <a:srgbClr val="C00000"/>
              </a:solidFill>
              <a:latin typeface="Pragmatica" panose="020B0403040502020204"/>
            </a:endParaRPr>
          </a:p>
          <a:p>
            <a:endParaRPr lang="en-US" sz="4000" dirty="0">
              <a:solidFill>
                <a:srgbClr val="CF3338"/>
              </a:solidFill>
              <a:latin typeface="Pragmatica" panose="020B0403040502020204" pitchFamily="34" charset="0"/>
            </a:endParaRPr>
          </a:p>
        </p:txBody>
      </p:sp>
    </p:spTree>
    <p:extLst>
      <p:ext uri="{BB962C8B-B14F-4D97-AF65-F5344CB8AC3E}">
        <p14:creationId xmlns:p14="http://schemas.microsoft.com/office/powerpoint/2010/main" val="251614575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520861" y="393539"/>
            <a:ext cx="10324617" cy="1107996"/>
          </a:xfrm>
          <a:prstGeom prst="rect">
            <a:avLst/>
          </a:prstGeom>
          <a:noFill/>
        </p:spPr>
        <p:txBody>
          <a:bodyPr wrap="square" rtlCol="0">
            <a:spAutoFit/>
          </a:bodyPr>
          <a:lstStyle/>
          <a:p>
            <a:r>
              <a:rPr lang="en-US" sz="6600" b="1" dirty="0">
                <a:solidFill>
                  <a:schemeClr val="bg1"/>
                </a:solidFill>
                <a:latin typeface="Normafixed Tryout" panose="00000409000000000000" pitchFamily="49" charset="0"/>
              </a:rPr>
              <a:t>From </a:t>
            </a:r>
            <a:r>
              <a:rPr lang="en-US" sz="6600" b="1" dirty="0">
                <a:solidFill>
                  <a:schemeClr val="bg1"/>
                </a:solidFill>
                <a:latin typeface="Consolas" panose="020B0609020204030204" pitchFamily="49" charset="0"/>
              </a:rPr>
              <a:t>VLOOKUP()</a:t>
            </a:r>
            <a:r>
              <a:rPr lang="en-US" sz="6600" b="1" dirty="0">
                <a:solidFill>
                  <a:schemeClr val="bg1"/>
                </a:solidFill>
                <a:latin typeface="Normafixed Tryout" panose="00000409000000000000" pitchFamily="49" charset="0"/>
              </a:rPr>
              <a:t> to </a:t>
            </a:r>
            <a:r>
              <a:rPr lang="en-US" sz="6600" b="1" dirty="0">
                <a:solidFill>
                  <a:schemeClr val="bg1"/>
                </a:solidFill>
                <a:latin typeface="Consolas" panose="020B0609020204030204" pitchFamily="49" charset="0"/>
              </a:rPr>
              <a:t>JOIN</a:t>
            </a:r>
          </a:p>
        </p:txBody>
      </p:sp>
    </p:spTree>
    <p:extLst>
      <p:ext uri="{BB962C8B-B14F-4D97-AF65-F5344CB8AC3E}">
        <p14:creationId xmlns:p14="http://schemas.microsoft.com/office/powerpoint/2010/main" val="5628251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47240" y="599163"/>
            <a:ext cx="6214198" cy="4154984"/>
          </a:xfrm>
          <a:prstGeom prst="rect">
            <a:avLst/>
          </a:prstGeom>
          <a:noFill/>
        </p:spPr>
        <p:txBody>
          <a:bodyPr wrap="square" rtlCol="0">
            <a:spAutoFit/>
          </a:bodyPr>
          <a:lstStyle/>
          <a:p>
            <a:r>
              <a:rPr lang="en-US" sz="4400" dirty="0">
                <a:latin typeface="Aliens &amp; cows" panose="00000500000000000000" pitchFamily="2" charset="0"/>
              </a:rPr>
              <a:t>How do we get information from more than one table at a time?</a:t>
            </a:r>
          </a:p>
          <a:p>
            <a:endParaRPr lang="en-US" sz="4400" dirty="0">
              <a:latin typeface="Aliens &amp; cows" panose="00000500000000000000" pitchFamily="2" charset="0"/>
            </a:endParaRPr>
          </a:p>
          <a:p>
            <a:r>
              <a:rPr lang="en-US" sz="4400" i="1" dirty="0">
                <a:latin typeface="Aliens &amp; cows" panose="00000500000000000000" pitchFamily="2" charset="0"/>
              </a:rPr>
              <a:t>What makes a relational database, relational?</a:t>
            </a:r>
          </a:p>
        </p:txBody>
      </p:sp>
      <p:pic>
        <p:nvPicPr>
          <p:cNvPr id="15" name="Picture 14" descr="A close up of a sign&#10;&#10;Description automatically generated">
            <a:extLst>
              <a:ext uri="{FF2B5EF4-FFF2-40B4-BE49-F238E27FC236}">
                <a16:creationId xmlns:a16="http://schemas.microsoft.com/office/drawing/2014/main" id="{29761B90-A7DE-4A60-A915-F085BD87CA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pic>
        <p:nvPicPr>
          <p:cNvPr id="4" name="Google Shape;724;p91">
            <a:extLst>
              <a:ext uri="{FF2B5EF4-FFF2-40B4-BE49-F238E27FC236}">
                <a16:creationId xmlns:a16="http://schemas.microsoft.com/office/drawing/2014/main" id="{E6F6895D-0B13-48EB-8ED9-7BE5D42CEAF4}"/>
              </a:ext>
            </a:extLst>
          </p:cNvPr>
          <p:cNvPicPr preferRelativeResize="0"/>
          <p:nvPr/>
        </p:nvPicPr>
        <p:blipFill>
          <a:blip r:embed="rId3">
            <a:alphaModFix/>
          </a:blip>
          <a:stretch>
            <a:fillRect/>
          </a:stretch>
        </p:blipFill>
        <p:spPr>
          <a:xfrm>
            <a:off x="7376984" y="755293"/>
            <a:ext cx="4263513" cy="3998854"/>
          </a:xfrm>
          <a:prstGeom prst="rect">
            <a:avLst/>
          </a:prstGeom>
          <a:noFill/>
          <a:ln>
            <a:noFill/>
          </a:ln>
        </p:spPr>
      </p:pic>
      <p:sp>
        <p:nvSpPr>
          <p:cNvPr id="5" name="Google Shape;725;p91">
            <a:extLst>
              <a:ext uri="{FF2B5EF4-FFF2-40B4-BE49-F238E27FC236}">
                <a16:creationId xmlns:a16="http://schemas.microsoft.com/office/drawing/2014/main" id="{28051CB7-9AB4-40EA-BC0B-FB2891694844}"/>
              </a:ext>
            </a:extLst>
          </p:cNvPr>
          <p:cNvSpPr txBox="1"/>
          <p:nvPr/>
        </p:nvSpPr>
        <p:spPr>
          <a:xfrm>
            <a:off x="7376984" y="4754147"/>
            <a:ext cx="3512100" cy="98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rgbClr val="707070"/>
                </a:solidFill>
                <a:latin typeface="Pragmatica" panose="020B0403040502020204"/>
              </a:rPr>
              <a:t>https://dev.to/helenanders26/sql-series-all-about-sql-joins-15ol</a:t>
            </a:r>
            <a:endParaRPr dirty="0">
              <a:solidFill>
                <a:srgbClr val="707070"/>
              </a:solidFill>
              <a:latin typeface="Pragmatica" panose="020B0403040502020204"/>
            </a:endParaRPr>
          </a:p>
        </p:txBody>
      </p:sp>
    </p:spTree>
    <p:extLst>
      <p:ext uri="{BB962C8B-B14F-4D97-AF65-F5344CB8AC3E}">
        <p14:creationId xmlns:p14="http://schemas.microsoft.com/office/powerpoint/2010/main" val="387635194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47240" y="599163"/>
            <a:ext cx="9873085" cy="769441"/>
          </a:xfrm>
          <a:prstGeom prst="rect">
            <a:avLst/>
          </a:prstGeom>
          <a:noFill/>
        </p:spPr>
        <p:txBody>
          <a:bodyPr wrap="square" rtlCol="0">
            <a:spAutoFit/>
          </a:bodyPr>
          <a:lstStyle/>
          <a:p>
            <a:r>
              <a:rPr lang="en-US" sz="4400" dirty="0">
                <a:solidFill>
                  <a:srgbClr val="707070"/>
                </a:solidFill>
                <a:latin typeface="Aliens &amp; cows" panose="00000500000000000000" pitchFamily="2" charset="0"/>
              </a:rPr>
              <a:t>Demo: </a:t>
            </a:r>
            <a:r>
              <a:rPr lang="en-US" sz="4400" dirty="0">
                <a:solidFill>
                  <a:srgbClr val="707070"/>
                </a:solidFill>
                <a:latin typeface="Consolas" panose="020B0609020204030204" pitchFamily="49" charset="0"/>
              </a:rPr>
              <a:t>vlookup-vs-join.xlsx</a:t>
            </a:r>
          </a:p>
        </p:txBody>
      </p:sp>
      <p:pic>
        <p:nvPicPr>
          <p:cNvPr id="15" name="Picture 14" descr="A close up of a sign&#10;&#10;Description automatically generated">
            <a:extLst>
              <a:ext uri="{FF2B5EF4-FFF2-40B4-BE49-F238E27FC236}">
                <a16:creationId xmlns:a16="http://schemas.microsoft.com/office/drawing/2014/main" id="{29761B90-A7DE-4A60-A915-F085BD87CA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spTree>
    <p:extLst>
      <p:ext uri="{BB962C8B-B14F-4D97-AF65-F5344CB8AC3E}">
        <p14:creationId xmlns:p14="http://schemas.microsoft.com/office/powerpoint/2010/main" val="201716357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47239" y="113388"/>
            <a:ext cx="11552317" cy="769441"/>
          </a:xfrm>
          <a:prstGeom prst="rect">
            <a:avLst/>
          </a:prstGeom>
          <a:noFill/>
        </p:spPr>
        <p:txBody>
          <a:bodyPr wrap="square" rtlCol="0">
            <a:spAutoFit/>
          </a:bodyPr>
          <a:lstStyle/>
          <a:p>
            <a:r>
              <a:rPr lang="en-US" sz="4400" dirty="0">
                <a:latin typeface="Aliens &amp; cows" panose="00000500000000000000" pitchFamily="2" charset="0"/>
              </a:rPr>
              <a:t>FROM </a:t>
            </a:r>
            <a:r>
              <a:rPr lang="en-US" sz="4400" dirty="0">
                <a:latin typeface="Consolas" panose="020B0609020204030204" pitchFamily="49" charset="0"/>
              </a:rPr>
              <a:t>VLOOKUP() </a:t>
            </a:r>
            <a:r>
              <a:rPr lang="en-US" sz="4400" dirty="0">
                <a:latin typeface="Aliens &amp; cows" panose="00000500000000000000" pitchFamily="2" charset="0"/>
              </a:rPr>
              <a:t>Duct Tape to </a:t>
            </a:r>
            <a:r>
              <a:rPr lang="en-US" sz="4400" dirty="0">
                <a:latin typeface="Consolas" panose="020B0609020204030204" pitchFamily="49" charset="0"/>
              </a:rPr>
              <a:t>JOIN</a:t>
            </a:r>
            <a:r>
              <a:rPr lang="en-US" sz="4400" dirty="0">
                <a:latin typeface="Aliens &amp; cows" panose="00000500000000000000" pitchFamily="2" charset="0"/>
              </a:rPr>
              <a:t> Blowtorch</a:t>
            </a:r>
          </a:p>
        </p:txBody>
      </p:sp>
      <p:pic>
        <p:nvPicPr>
          <p:cNvPr id="15" name="Picture 14" descr="A close up of a sign&#10;&#10;Description automatically generated">
            <a:extLst>
              <a:ext uri="{FF2B5EF4-FFF2-40B4-BE49-F238E27FC236}">
                <a16:creationId xmlns:a16="http://schemas.microsoft.com/office/drawing/2014/main" id="{29761B90-A7DE-4A60-A915-F085BD87CA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pic>
        <p:nvPicPr>
          <p:cNvPr id="5" name="Google Shape;758;p95">
            <a:extLst>
              <a:ext uri="{FF2B5EF4-FFF2-40B4-BE49-F238E27FC236}">
                <a16:creationId xmlns:a16="http://schemas.microsoft.com/office/drawing/2014/main" id="{4D48BE15-A2E6-4B7F-B7B7-4B2B9643E5E4}"/>
              </a:ext>
            </a:extLst>
          </p:cNvPr>
          <p:cNvPicPr preferRelativeResize="0"/>
          <p:nvPr/>
        </p:nvPicPr>
        <p:blipFill>
          <a:blip r:embed="rId3">
            <a:alphaModFix/>
          </a:blip>
          <a:stretch>
            <a:fillRect/>
          </a:stretch>
        </p:blipFill>
        <p:spPr>
          <a:xfrm>
            <a:off x="347239" y="1681990"/>
            <a:ext cx="4806421" cy="3842757"/>
          </a:xfrm>
          <a:prstGeom prst="rect">
            <a:avLst/>
          </a:prstGeom>
          <a:noFill/>
          <a:ln>
            <a:noFill/>
          </a:ln>
        </p:spPr>
      </p:pic>
      <p:pic>
        <p:nvPicPr>
          <p:cNvPr id="6" name="Google Shape;759;p95">
            <a:extLst>
              <a:ext uri="{FF2B5EF4-FFF2-40B4-BE49-F238E27FC236}">
                <a16:creationId xmlns:a16="http://schemas.microsoft.com/office/drawing/2014/main" id="{38A2C534-9DE1-4D04-B967-F8FB879D6CFF}"/>
              </a:ext>
            </a:extLst>
          </p:cNvPr>
          <p:cNvPicPr preferRelativeResize="0"/>
          <p:nvPr/>
        </p:nvPicPr>
        <p:blipFill>
          <a:blip r:embed="rId4">
            <a:alphaModFix/>
          </a:blip>
          <a:stretch>
            <a:fillRect/>
          </a:stretch>
        </p:blipFill>
        <p:spPr>
          <a:xfrm>
            <a:off x="5923005" y="1681990"/>
            <a:ext cx="5445643" cy="3842756"/>
          </a:xfrm>
          <a:prstGeom prst="rect">
            <a:avLst/>
          </a:prstGeom>
          <a:noFill/>
          <a:ln>
            <a:noFill/>
          </a:ln>
        </p:spPr>
      </p:pic>
    </p:spTree>
    <p:extLst>
      <p:ext uri="{BB962C8B-B14F-4D97-AF65-F5344CB8AC3E}">
        <p14:creationId xmlns:p14="http://schemas.microsoft.com/office/powerpoint/2010/main" val="197298619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1447363" cy="923330"/>
          </a:xfrm>
          <a:prstGeom prst="rect">
            <a:avLst/>
          </a:prstGeom>
          <a:noFill/>
        </p:spPr>
        <p:txBody>
          <a:bodyPr wrap="square" rtlCol="0">
            <a:spAutoFit/>
          </a:bodyPr>
          <a:lstStyle/>
          <a:p>
            <a:r>
              <a:rPr lang="en-US" sz="5400" dirty="0">
                <a:latin typeface="Aliens &amp; cows" panose="00000500000000000000" pitchFamily="2" charset="0"/>
              </a:rPr>
              <a:t>Key-lookup</a:t>
            </a:r>
          </a:p>
        </p:txBody>
      </p:sp>
      <p:sp>
        <p:nvSpPr>
          <p:cNvPr id="3" name="TextBox 2"/>
          <p:cNvSpPr txBox="1"/>
          <p:nvPr/>
        </p:nvSpPr>
        <p:spPr>
          <a:xfrm>
            <a:off x="433738" y="1353599"/>
            <a:ext cx="5164238" cy="2246769"/>
          </a:xfrm>
          <a:prstGeom prst="rect">
            <a:avLst/>
          </a:prstGeom>
          <a:noFill/>
        </p:spPr>
        <p:txBody>
          <a:bodyPr wrap="square" rtlCol="0">
            <a:spAutoFit/>
          </a:bodyPr>
          <a:lstStyle/>
          <a:p>
            <a:pPr marL="457200" indent="-457200">
              <a:buClr>
                <a:srgbClr val="CF3338"/>
              </a:buClr>
              <a:buFont typeface="Arial" panose="020B0604020202020204" pitchFamily="34" charset="0"/>
              <a:buChar char="•"/>
            </a:pPr>
            <a:r>
              <a:rPr lang="en-US" sz="2800" b="1" dirty="0">
                <a:solidFill>
                  <a:srgbClr val="CF3338"/>
                </a:solidFill>
                <a:latin typeface="Pragmatica" panose="020B0403040502020204" pitchFamily="34" charset="0"/>
              </a:rPr>
              <a:t>Primary key: </a:t>
            </a:r>
            <a:r>
              <a:rPr lang="en-US" sz="2800" dirty="0">
                <a:solidFill>
                  <a:srgbClr val="707070"/>
                </a:solidFill>
                <a:latin typeface="Pragmatica" panose="020B0403040502020204" pitchFamily="34" charset="0"/>
              </a:rPr>
              <a:t>Unique, unchanging identifier</a:t>
            </a:r>
          </a:p>
          <a:p>
            <a:pPr marL="457200" indent="-457200">
              <a:buClr>
                <a:srgbClr val="CF3338"/>
              </a:buClr>
              <a:buFont typeface="Arial" panose="020B0604020202020204" pitchFamily="34" charset="0"/>
              <a:buChar char="•"/>
            </a:pPr>
            <a:r>
              <a:rPr lang="en-US" sz="2800" b="1" dirty="0">
                <a:solidFill>
                  <a:srgbClr val="CF3338"/>
                </a:solidFill>
                <a:latin typeface="Pragmatica" panose="020B0403040502020204" pitchFamily="34" charset="0"/>
              </a:rPr>
              <a:t>Foreign key: </a:t>
            </a:r>
            <a:r>
              <a:rPr lang="en-US" sz="2800" dirty="0">
                <a:solidFill>
                  <a:srgbClr val="707070"/>
                </a:solidFill>
                <a:latin typeface="Pragmatica" panose="020B0403040502020204" pitchFamily="34" charset="0"/>
              </a:rPr>
              <a:t>References the primary key of another table</a:t>
            </a:r>
          </a:p>
          <a:p>
            <a:pPr>
              <a:buClr>
                <a:srgbClr val="CF3338"/>
              </a:buClr>
            </a:pPr>
            <a:endParaRPr lang="en-US" sz="2800" dirty="0">
              <a:solidFill>
                <a:srgbClr val="707070"/>
              </a:solidFill>
              <a:latin typeface="Pragmatica" panose="020B0403040502020204" pitchFamily="34" charset="0"/>
            </a:endParaRPr>
          </a:p>
        </p:txBody>
      </p:sp>
      <p:pic>
        <p:nvPicPr>
          <p:cNvPr id="6" name="Picture 5" descr="A close up of a sign&#10;&#10;Description automatically generated">
            <a:extLst>
              <a:ext uri="{FF2B5EF4-FFF2-40B4-BE49-F238E27FC236}">
                <a16:creationId xmlns:a16="http://schemas.microsoft.com/office/drawing/2014/main" id="{69CD627F-A48D-4910-BDAB-E86D1B428A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pic>
        <p:nvPicPr>
          <p:cNvPr id="4" name="Graphic 3" descr="Key">
            <a:extLst>
              <a:ext uri="{FF2B5EF4-FFF2-40B4-BE49-F238E27FC236}">
                <a16:creationId xmlns:a16="http://schemas.microsoft.com/office/drawing/2014/main" id="{8EAE8F64-A468-45AE-85ED-EC918CD16FC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600607" y="197526"/>
            <a:ext cx="6244153" cy="6244153"/>
          </a:xfrm>
          <a:prstGeom prst="rect">
            <a:avLst/>
          </a:prstGeom>
        </p:spPr>
      </p:pic>
    </p:spTree>
    <p:extLst>
      <p:ext uri="{BB962C8B-B14F-4D97-AF65-F5344CB8AC3E}">
        <p14:creationId xmlns:p14="http://schemas.microsoft.com/office/powerpoint/2010/main" val="296961101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1447363" cy="923330"/>
          </a:xfrm>
          <a:prstGeom prst="rect">
            <a:avLst/>
          </a:prstGeom>
          <a:noFill/>
        </p:spPr>
        <p:txBody>
          <a:bodyPr wrap="square" rtlCol="0">
            <a:spAutoFit/>
          </a:bodyPr>
          <a:lstStyle/>
          <a:p>
            <a:r>
              <a:rPr lang="en-US" sz="5400" dirty="0">
                <a:latin typeface="Aliens &amp; cows" panose="00000500000000000000" pitchFamily="2" charset="0"/>
              </a:rPr>
              <a:t>Ever been asked for your ID number?</a:t>
            </a:r>
          </a:p>
        </p:txBody>
      </p:sp>
      <p:sp>
        <p:nvSpPr>
          <p:cNvPr id="3" name="TextBox 2"/>
          <p:cNvSpPr txBox="1"/>
          <p:nvPr/>
        </p:nvSpPr>
        <p:spPr>
          <a:xfrm>
            <a:off x="433738" y="1353599"/>
            <a:ext cx="5164238" cy="523220"/>
          </a:xfrm>
          <a:prstGeom prst="rect">
            <a:avLst/>
          </a:prstGeom>
          <a:noFill/>
        </p:spPr>
        <p:txBody>
          <a:bodyPr wrap="square" rtlCol="0">
            <a:spAutoFit/>
          </a:bodyPr>
          <a:lstStyle/>
          <a:p>
            <a:pPr marL="457200" indent="-457200">
              <a:buClr>
                <a:srgbClr val="CF3338"/>
              </a:buClr>
              <a:buFont typeface="Arial" panose="020B0604020202020204" pitchFamily="34" charset="0"/>
              <a:buChar char="•"/>
            </a:pPr>
            <a:r>
              <a:rPr lang="en-US" sz="2800" b="1" dirty="0">
                <a:solidFill>
                  <a:srgbClr val="CF3338"/>
                </a:solidFill>
                <a:latin typeface="Pragmatica" panose="020B0403040502020204" pitchFamily="34" charset="0"/>
              </a:rPr>
              <a:t>That’s your primary key!</a:t>
            </a:r>
            <a:endParaRPr lang="en-US" sz="2800" dirty="0">
              <a:solidFill>
                <a:srgbClr val="707070"/>
              </a:solidFill>
              <a:latin typeface="Pragmatica" panose="020B0403040502020204" pitchFamily="34" charset="0"/>
            </a:endParaRPr>
          </a:p>
        </p:txBody>
      </p:sp>
      <p:pic>
        <p:nvPicPr>
          <p:cNvPr id="6" name="Picture 5" descr="A close up of a sign&#10;&#10;Description automatically generated">
            <a:extLst>
              <a:ext uri="{FF2B5EF4-FFF2-40B4-BE49-F238E27FC236}">
                <a16:creationId xmlns:a16="http://schemas.microsoft.com/office/drawing/2014/main" id="{69CD627F-A48D-4910-BDAB-E86D1B428A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pic>
        <p:nvPicPr>
          <p:cNvPr id="5" name="Graphic 4" descr="Employee badge">
            <a:extLst>
              <a:ext uri="{FF2B5EF4-FFF2-40B4-BE49-F238E27FC236}">
                <a16:creationId xmlns:a16="http://schemas.microsoft.com/office/drawing/2014/main" id="{CE2114E0-BC4D-444B-A113-30DD48DDEAB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680364" y="1094918"/>
            <a:ext cx="5714688" cy="5714688"/>
          </a:xfrm>
          <a:prstGeom prst="rect">
            <a:avLst/>
          </a:prstGeom>
        </p:spPr>
      </p:pic>
    </p:spTree>
    <p:extLst>
      <p:ext uri="{BB962C8B-B14F-4D97-AF65-F5344CB8AC3E}">
        <p14:creationId xmlns:p14="http://schemas.microsoft.com/office/powerpoint/2010/main" val="157772701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1447363" cy="923330"/>
          </a:xfrm>
          <a:prstGeom prst="rect">
            <a:avLst/>
          </a:prstGeom>
          <a:noFill/>
        </p:spPr>
        <p:txBody>
          <a:bodyPr wrap="square" rtlCol="0">
            <a:spAutoFit/>
          </a:bodyPr>
          <a:lstStyle/>
          <a:p>
            <a:r>
              <a:rPr lang="en-US" sz="5400" dirty="0">
                <a:latin typeface="Aliens &amp; cows" panose="00000500000000000000" pitchFamily="2" charset="0"/>
              </a:rPr>
              <a:t>One-to-one relationship</a:t>
            </a:r>
          </a:p>
        </p:txBody>
      </p:sp>
      <p:pic>
        <p:nvPicPr>
          <p:cNvPr id="6" name="Picture 5" descr="A close up of a sign&#10;&#10;Description automatically generated">
            <a:extLst>
              <a:ext uri="{FF2B5EF4-FFF2-40B4-BE49-F238E27FC236}">
                <a16:creationId xmlns:a16="http://schemas.microsoft.com/office/drawing/2014/main" id="{69CD627F-A48D-4910-BDAB-E86D1B428A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pic>
        <p:nvPicPr>
          <p:cNvPr id="4" name="Picture 3">
            <a:extLst>
              <a:ext uri="{FF2B5EF4-FFF2-40B4-BE49-F238E27FC236}">
                <a16:creationId xmlns:a16="http://schemas.microsoft.com/office/drawing/2014/main" id="{72530B36-B7C4-4379-8828-94AD8BDE3CD6}"/>
              </a:ext>
            </a:extLst>
          </p:cNvPr>
          <p:cNvPicPr>
            <a:picLocks noChangeAspect="1"/>
          </p:cNvPicPr>
          <p:nvPr/>
        </p:nvPicPr>
        <p:blipFill>
          <a:blip r:embed="rId4"/>
          <a:stretch>
            <a:fillRect/>
          </a:stretch>
        </p:blipFill>
        <p:spPr>
          <a:xfrm>
            <a:off x="2228822" y="1633855"/>
            <a:ext cx="1186800" cy="3409667"/>
          </a:xfrm>
          <a:prstGeom prst="rect">
            <a:avLst/>
          </a:prstGeom>
        </p:spPr>
      </p:pic>
      <p:pic>
        <p:nvPicPr>
          <p:cNvPr id="9" name="Picture 8">
            <a:extLst>
              <a:ext uri="{FF2B5EF4-FFF2-40B4-BE49-F238E27FC236}">
                <a16:creationId xmlns:a16="http://schemas.microsoft.com/office/drawing/2014/main" id="{C4C9EAC8-820E-4BD0-8D20-92FF2D98C33C}"/>
              </a:ext>
            </a:extLst>
          </p:cNvPr>
          <p:cNvPicPr>
            <a:picLocks noChangeAspect="1"/>
          </p:cNvPicPr>
          <p:nvPr/>
        </p:nvPicPr>
        <p:blipFill>
          <a:blip r:embed="rId5"/>
          <a:stretch>
            <a:fillRect/>
          </a:stretch>
        </p:blipFill>
        <p:spPr>
          <a:xfrm>
            <a:off x="5634095" y="2359378"/>
            <a:ext cx="5643751" cy="3255267"/>
          </a:xfrm>
          <a:prstGeom prst="rect">
            <a:avLst/>
          </a:prstGeom>
        </p:spPr>
      </p:pic>
      <p:cxnSp>
        <p:nvCxnSpPr>
          <p:cNvPr id="13" name="Straight Connector 12">
            <a:extLst>
              <a:ext uri="{FF2B5EF4-FFF2-40B4-BE49-F238E27FC236}">
                <a16:creationId xmlns:a16="http://schemas.microsoft.com/office/drawing/2014/main" id="{72C4CCE4-822C-4460-893B-F6532DB644E9}"/>
              </a:ext>
            </a:extLst>
          </p:cNvPr>
          <p:cNvCxnSpPr>
            <a:cxnSpLocks/>
          </p:cNvCxnSpPr>
          <p:nvPr/>
        </p:nvCxnSpPr>
        <p:spPr>
          <a:xfrm>
            <a:off x="2822222" y="1952978"/>
            <a:ext cx="3036712" cy="812800"/>
          </a:xfrm>
          <a:prstGeom prst="line">
            <a:avLst/>
          </a:prstGeom>
          <a:ln w="38100">
            <a:solidFill>
              <a:srgbClr val="CF333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1972764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1447363" cy="923330"/>
          </a:xfrm>
          <a:prstGeom prst="rect">
            <a:avLst/>
          </a:prstGeom>
          <a:noFill/>
        </p:spPr>
        <p:txBody>
          <a:bodyPr wrap="square" rtlCol="0">
            <a:spAutoFit/>
          </a:bodyPr>
          <a:lstStyle/>
          <a:p>
            <a:r>
              <a:rPr lang="en-US" sz="5400" dirty="0">
                <a:latin typeface="Aliens &amp; cows" panose="00000500000000000000" pitchFamily="2" charset="0"/>
              </a:rPr>
              <a:t>One-to-many relationship</a:t>
            </a:r>
          </a:p>
        </p:txBody>
      </p:sp>
      <p:pic>
        <p:nvPicPr>
          <p:cNvPr id="6" name="Picture 5" descr="A close up of a sign&#10;&#10;Description automatically generated">
            <a:extLst>
              <a:ext uri="{FF2B5EF4-FFF2-40B4-BE49-F238E27FC236}">
                <a16:creationId xmlns:a16="http://schemas.microsoft.com/office/drawing/2014/main" id="{69CD627F-A48D-4910-BDAB-E86D1B428A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pic>
        <p:nvPicPr>
          <p:cNvPr id="2" name="Picture 1">
            <a:extLst>
              <a:ext uri="{FF2B5EF4-FFF2-40B4-BE49-F238E27FC236}">
                <a16:creationId xmlns:a16="http://schemas.microsoft.com/office/drawing/2014/main" id="{2D20338C-EAD6-4636-8E38-54EBD641D0BC}"/>
              </a:ext>
            </a:extLst>
          </p:cNvPr>
          <p:cNvPicPr>
            <a:picLocks noChangeAspect="1"/>
          </p:cNvPicPr>
          <p:nvPr/>
        </p:nvPicPr>
        <p:blipFill>
          <a:blip r:embed="rId4"/>
          <a:stretch>
            <a:fillRect/>
          </a:stretch>
        </p:blipFill>
        <p:spPr>
          <a:xfrm>
            <a:off x="8495815" y="4151989"/>
            <a:ext cx="1928550" cy="1556867"/>
          </a:xfrm>
          <a:prstGeom prst="rect">
            <a:avLst/>
          </a:prstGeom>
        </p:spPr>
      </p:pic>
      <p:pic>
        <p:nvPicPr>
          <p:cNvPr id="3" name="Picture 2">
            <a:extLst>
              <a:ext uri="{FF2B5EF4-FFF2-40B4-BE49-F238E27FC236}">
                <a16:creationId xmlns:a16="http://schemas.microsoft.com/office/drawing/2014/main" id="{22A93F87-0F77-4F09-92F8-AED0AA65E2C9}"/>
              </a:ext>
            </a:extLst>
          </p:cNvPr>
          <p:cNvPicPr>
            <a:picLocks noChangeAspect="1"/>
          </p:cNvPicPr>
          <p:nvPr/>
        </p:nvPicPr>
        <p:blipFill>
          <a:blip r:embed="rId5"/>
          <a:stretch>
            <a:fillRect/>
          </a:stretch>
        </p:blipFill>
        <p:spPr>
          <a:xfrm>
            <a:off x="1054933" y="1576052"/>
            <a:ext cx="5643751" cy="3255267"/>
          </a:xfrm>
          <a:prstGeom prst="rect">
            <a:avLst/>
          </a:prstGeom>
        </p:spPr>
      </p:pic>
      <p:cxnSp>
        <p:nvCxnSpPr>
          <p:cNvPr id="7" name="Straight Arrow Connector 6">
            <a:extLst>
              <a:ext uri="{FF2B5EF4-FFF2-40B4-BE49-F238E27FC236}">
                <a16:creationId xmlns:a16="http://schemas.microsoft.com/office/drawing/2014/main" id="{98852686-4305-4023-A0D6-B7B7BC7ABA77}"/>
              </a:ext>
            </a:extLst>
          </p:cNvPr>
          <p:cNvCxnSpPr>
            <a:cxnSpLocks/>
          </p:cNvCxnSpPr>
          <p:nvPr/>
        </p:nvCxnSpPr>
        <p:spPr>
          <a:xfrm>
            <a:off x="6254044" y="1907822"/>
            <a:ext cx="2709334" cy="3093156"/>
          </a:xfrm>
          <a:prstGeom prst="straightConnector1">
            <a:avLst/>
          </a:prstGeom>
          <a:ln w="28575">
            <a:solidFill>
              <a:srgbClr val="CF3338"/>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51A9420F-D074-4D09-9072-99C7538FAE45}"/>
              </a:ext>
            </a:extLst>
          </p:cNvPr>
          <p:cNvCxnSpPr>
            <a:cxnSpLocks/>
          </p:cNvCxnSpPr>
          <p:nvPr/>
        </p:nvCxnSpPr>
        <p:spPr>
          <a:xfrm>
            <a:off x="6254044" y="2799644"/>
            <a:ext cx="2709334" cy="2201334"/>
          </a:xfrm>
          <a:prstGeom prst="straightConnector1">
            <a:avLst/>
          </a:prstGeom>
          <a:ln w="28575">
            <a:solidFill>
              <a:srgbClr val="CF3338"/>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B0A491F3-2E97-4282-89DF-FE663EC54A18}"/>
              </a:ext>
            </a:extLst>
          </p:cNvPr>
          <p:cNvCxnSpPr>
            <a:cxnSpLocks/>
          </p:cNvCxnSpPr>
          <p:nvPr/>
        </p:nvCxnSpPr>
        <p:spPr>
          <a:xfrm>
            <a:off x="6254044" y="4151989"/>
            <a:ext cx="2709334" cy="848989"/>
          </a:xfrm>
          <a:prstGeom prst="straightConnector1">
            <a:avLst/>
          </a:prstGeom>
          <a:ln w="28575">
            <a:solidFill>
              <a:srgbClr val="CF3338"/>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2416355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1447363" cy="923330"/>
          </a:xfrm>
          <a:prstGeom prst="rect">
            <a:avLst/>
          </a:prstGeom>
          <a:noFill/>
        </p:spPr>
        <p:txBody>
          <a:bodyPr wrap="square" rtlCol="0">
            <a:spAutoFit/>
          </a:bodyPr>
          <a:lstStyle/>
          <a:p>
            <a:r>
              <a:rPr lang="en-US" sz="5400" dirty="0">
                <a:latin typeface="Aliens &amp; cows" panose="00000500000000000000" pitchFamily="2" charset="0"/>
              </a:rPr>
              <a:t>Introducing Schemas</a:t>
            </a:r>
          </a:p>
        </p:txBody>
      </p:sp>
      <p:pic>
        <p:nvPicPr>
          <p:cNvPr id="6" name="Picture 5" descr="A close up of a sign&#10;&#10;Description automatically generated">
            <a:extLst>
              <a:ext uri="{FF2B5EF4-FFF2-40B4-BE49-F238E27FC236}">
                <a16:creationId xmlns:a16="http://schemas.microsoft.com/office/drawing/2014/main" id="{69CD627F-A48D-4910-BDAB-E86D1B428A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pic>
        <p:nvPicPr>
          <p:cNvPr id="7" name="Google Shape;810;p102">
            <a:extLst>
              <a:ext uri="{FF2B5EF4-FFF2-40B4-BE49-F238E27FC236}">
                <a16:creationId xmlns:a16="http://schemas.microsoft.com/office/drawing/2014/main" id="{FA05D20D-060F-489E-893E-03982995096A}"/>
              </a:ext>
            </a:extLst>
          </p:cNvPr>
          <p:cNvPicPr preferRelativeResize="0"/>
          <p:nvPr/>
        </p:nvPicPr>
        <p:blipFill>
          <a:blip r:embed="rId4">
            <a:alphaModFix/>
          </a:blip>
          <a:stretch>
            <a:fillRect/>
          </a:stretch>
        </p:blipFill>
        <p:spPr>
          <a:xfrm>
            <a:off x="1665167" y="1495428"/>
            <a:ext cx="7016976" cy="3875225"/>
          </a:xfrm>
          <a:prstGeom prst="rect">
            <a:avLst/>
          </a:prstGeom>
          <a:noFill/>
          <a:ln>
            <a:noFill/>
          </a:ln>
        </p:spPr>
      </p:pic>
    </p:spTree>
    <p:extLst>
      <p:ext uri="{BB962C8B-B14F-4D97-AF65-F5344CB8AC3E}">
        <p14:creationId xmlns:p14="http://schemas.microsoft.com/office/powerpoint/2010/main" val="9813490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1447363" cy="1754326"/>
          </a:xfrm>
          <a:prstGeom prst="rect">
            <a:avLst/>
          </a:prstGeom>
          <a:noFill/>
        </p:spPr>
        <p:txBody>
          <a:bodyPr wrap="square" rtlCol="0">
            <a:spAutoFit/>
          </a:bodyPr>
          <a:lstStyle/>
          <a:p>
            <a:r>
              <a:rPr lang="en-US" sz="5400" dirty="0">
                <a:latin typeface="Aliens &amp; cows" panose="00000500000000000000" pitchFamily="2" charset="0"/>
              </a:rPr>
              <a:t>What is a spreadsheet and when would you use it?</a:t>
            </a:r>
          </a:p>
        </p:txBody>
      </p:sp>
      <p:sp>
        <p:nvSpPr>
          <p:cNvPr id="3" name="TextBox 2"/>
          <p:cNvSpPr txBox="1"/>
          <p:nvPr/>
        </p:nvSpPr>
        <p:spPr>
          <a:xfrm>
            <a:off x="347241" y="2280355"/>
            <a:ext cx="5164238" cy="3662541"/>
          </a:xfrm>
          <a:prstGeom prst="rect">
            <a:avLst/>
          </a:prstGeom>
          <a:noFill/>
        </p:spPr>
        <p:txBody>
          <a:bodyPr wrap="square" rtlCol="0">
            <a:spAutoFit/>
          </a:bodyPr>
          <a:lstStyle/>
          <a:p>
            <a:pPr>
              <a:buClr>
                <a:srgbClr val="CF3338"/>
              </a:buClr>
            </a:pPr>
            <a:r>
              <a:rPr lang="en-US" sz="3600" b="1" dirty="0">
                <a:solidFill>
                  <a:srgbClr val="707070"/>
                </a:solidFill>
                <a:latin typeface="Normafixed Tryout" panose="00000409000000000000" pitchFamily="49" charset="0"/>
              </a:rPr>
              <a:t>Good for</a:t>
            </a:r>
            <a:r>
              <a:rPr lang="en-US" sz="3600" dirty="0">
                <a:solidFill>
                  <a:srgbClr val="707070"/>
                </a:solidFill>
                <a:latin typeface="Normafixed Tryout" panose="00000409000000000000" pitchFamily="49" charset="0"/>
              </a:rPr>
              <a:t>…</a:t>
            </a:r>
          </a:p>
          <a:p>
            <a:pPr marL="457200" indent="-457200">
              <a:buClr>
                <a:srgbClr val="CF3338"/>
              </a:buClr>
              <a:buFont typeface="Arial" panose="020B0604020202020204" pitchFamily="34" charset="0"/>
              <a:buChar char="•"/>
            </a:pPr>
            <a:endParaRPr lang="en-US" sz="2800" dirty="0">
              <a:solidFill>
                <a:srgbClr val="707070"/>
              </a:solidFill>
              <a:latin typeface="Pragmatica" panose="020B0403040502020204" pitchFamily="34" charset="0"/>
            </a:endParaRPr>
          </a:p>
          <a:p>
            <a:pPr marL="457200" indent="-457200">
              <a:buClr>
                <a:srgbClr val="CF3338"/>
              </a:buClr>
              <a:buFont typeface="Arial" panose="020B0604020202020204" pitchFamily="34" charset="0"/>
              <a:buChar char="•"/>
            </a:pPr>
            <a:r>
              <a:rPr lang="en-US" sz="2800" dirty="0">
                <a:solidFill>
                  <a:srgbClr val="707070"/>
                </a:solidFill>
                <a:latin typeface="Pragmatica" panose="020B0403040502020204" pitchFamily="34" charset="0"/>
              </a:rPr>
              <a:t>Browsing data</a:t>
            </a:r>
          </a:p>
          <a:p>
            <a:pPr marL="457200" indent="-457200">
              <a:buClr>
                <a:srgbClr val="CF3338"/>
              </a:buClr>
              <a:buFont typeface="Arial" panose="020B0604020202020204" pitchFamily="34" charset="0"/>
              <a:buChar char="•"/>
            </a:pPr>
            <a:r>
              <a:rPr lang="en-US" sz="2800" dirty="0">
                <a:solidFill>
                  <a:srgbClr val="707070"/>
                </a:solidFill>
                <a:latin typeface="Pragmatica" panose="020B0403040502020204" pitchFamily="34" charset="0"/>
              </a:rPr>
              <a:t>Entering/editing data</a:t>
            </a:r>
          </a:p>
          <a:p>
            <a:pPr marL="457200" indent="-457200">
              <a:buClr>
                <a:srgbClr val="CF3338"/>
              </a:buClr>
              <a:buFont typeface="Arial" panose="020B0604020202020204" pitchFamily="34" charset="0"/>
              <a:buChar char="•"/>
            </a:pPr>
            <a:r>
              <a:rPr lang="en-US" sz="2800" dirty="0">
                <a:solidFill>
                  <a:srgbClr val="707070"/>
                </a:solidFill>
                <a:latin typeface="Pragmatica" panose="020B0403040502020204" pitchFamily="34" charset="0"/>
              </a:rPr>
              <a:t>Flexible data structuring</a:t>
            </a:r>
          </a:p>
          <a:p>
            <a:pPr marL="457200" indent="-457200">
              <a:buClr>
                <a:srgbClr val="CF3338"/>
              </a:buClr>
              <a:buFont typeface="Arial" panose="020B0604020202020204" pitchFamily="34" charset="0"/>
              <a:buChar char="•"/>
            </a:pPr>
            <a:r>
              <a:rPr lang="en-US" sz="2800" dirty="0">
                <a:solidFill>
                  <a:srgbClr val="707070"/>
                </a:solidFill>
                <a:latin typeface="Pragmatica" panose="020B0403040502020204" pitchFamily="34" charset="0"/>
              </a:rPr>
              <a:t>Quick, visual data analysis on small datasets</a:t>
            </a:r>
          </a:p>
          <a:p>
            <a:pPr>
              <a:buClr>
                <a:srgbClr val="CF3338"/>
              </a:buClr>
            </a:pPr>
            <a:endParaRPr lang="en-US" sz="2800" dirty="0">
              <a:solidFill>
                <a:srgbClr val="707070"/>
              </a:solidFill>
              <a:latin typeface="Pragmatica" panose="020B0403040502020204" pitchFamily="34" charset="0"/>
            </a:endParaRPr>
          </a:p>
        </p:txBody>
      </p:sp>
      <p:sp>
        <p:nvSpPr>
          <p:cNvPr id="5" name="TextBox 4"/>
          <p:cNvSpPr txBox="1"/>
          <p:nvPr/>
        </p:nvSpPr>
        <p:spPr>
          <a:xfrm>
            <a:off x="5511478" y="2218800"/>
            <a:ext cx="6539697" cy="2800767"/>
          </a:xfrm>
          <a:prstGeom prst="rect">
            <a:avLst/>
          </a:prstGeom>
          <a:noFill/>
        </p:spPr>
        <p:txBody>
          <a:bodyPr wrap="square" rtlCol="0">
            <a:spAutoFit/>
          </a:bodyPr>
          <a:lstStyle/>
          <a:p>
            <a:pPr>
              <a:buClr>
                <a:srgbClr val="CF3338"/>
              </a:buClr>
            </a:pPr>
            <a:r>
              <a:rPr lang="en-US" sz="3600" b="1" dirty="0">
                <a:solidFill>
                  <a:srgbClr val="707070"/>
                </a:solidFill>
                <a:latin typeface="Normafixed Tryout" panose="00000409000000000000" pitchFamily="49" charset="0"/>
              </a:rPr>
              <a:t>Not so much at… </a:t>
            </a:r>
            <a:endParaRPr lang="en-US" sz="3600" dirty="0">
              <a:solidFill>
                <a:srgbClr val="707070"/>
              </a:solidFill>
              <a:latin typeface="Normafixed Tryout" panose="00000409000000000000" pitchFamily="49" charset="0"/>
            </a:endParaRPr>
          </a:p>
          <a:p>
            <a:pPr marL="457200" indent="-457200">
              <a:buClr>
                <a:srgbClr val="CF3338"/>
              </a:buClr>
              <a:buFont typeface="Arial" panose="020B0604020202020204" pitchFamily="34" charset="0"/>
              <a:buChar char="•"/>
            </a:pPr>
            <a:endParaRPr lang="en-US" sz="2800" dirty="0">
              <a:solidFill>
                <a:srgbClr val="707070"/>
              </a:solidFill>
              <a:latin typeface="Pragmatica" panose="020B0403040502020204" pitchFamily="34" charset="0"/>
            </a:endParaRPr>
          </a:p>
          <a:p>
            <a:pPr marL="457200" indent="-457200">
              <a:buClr>
                <a:srgbClr val="CF3338"/>
              </a:buClr>
              <a:buFont typeface="Arial" panose="020B0604020202020204" pitchFamily="34" charset="0"/>
              <a:buChar char="•"/>
            </a:pPr>
            <a:r>
              <a:rPr lang="en-US" sz="2800" dirty="0">
                <a:solidFill>
                  <a:srgbClr val="707070"/>
                </a:solidFill>
                <a:latin typeface="Pragmatica" panose="020B0403040502020204" pitchFamily="34" charset="0"/>
              </a:rPr>
              <a:t>Archiving data</a:t>
            </a:r>
          </a:p>
          <a:p>
            <a:pPr marL="457200" indent="-457200">
              <a:buClr>
                <a:srgbClr val="CF3338"/>
              </a:buClr>
              <a:buFont typeface="Arial" panose="020B0604020202020204" pitchFamily="34" charset="0"/>
              <a:buChar char="•"/>
            </a:pPr>
            <a:r>
              <a:rPr lang="en-US" sz="2800" dirty="0">
                <a:solidFill>
                  <a:srgbClr val="707070"/>
                </a:solidFill>
                <a:latin typeface="Pragmatica" panose="020B0403040502020204" pitchFamily="34" charset="0"/>
              </a:rPr>
              <a:t>Big data</a:t>
            </a:r>
          </a:p>
          <a:p>
            <a:pPr marL="457200" indent="-457200">
              <a:buClr>
                <a:srgbClr val="CF3338"/>
              </a:buClr>
              <a:buFont typeface="Arial" panose="020B0604020202020204" pitchFamily="34" charset="0"/>
              <a:buChar char="•"/>
            </a:pPr>
            <a:r>
              <a:rPr lang="en-US" sz="2800" dirty="0">
                <a:solidFill>
                  <a:srgbClr val="707070"/>
                </a:solidFill>
                <a:latin typeface="Pragmatica" panose="020B0403040502020204" pitchFamily="34" charset="0"/>
              </a:rPr>
              <a:t>Interfacing data</a:t>
            </a:r>
          </a:p>
          <a:p>
            <a:pPr marL="457200" indent="-457200">
              <a:buClr>
                <a:srgbClr val="CF3338"/>
              </a:buClr>
              <a:buFont typeface="Arial" panose="020B0604020202020204" pitchFamily="34" charset="0"/>
              <a:buChar char="•"/>
            </a:pPr>
            <a:r>
              <a:rPr lang="en-US" sz="2800" dirty="0">
                <a:solidFill>
                  <a:srgbClr val="707070"/>
                </a:solidFill>
                <a:latin typeface="Pragmatica" panose="020B0403040502020204" pitchFamily="34" charset="0"/>
              </a:rPr>
              <a:t>Structured data across multiple datasets</a:t>
            </a:r>
          </a:p>
        </p:txBody>
      </p:sp>
      <p:pic>
        <p:nvPicPr>
          <p:cNvPr id="6" name="Picture 5" descr="A close up of a sign&#10;&#10;Description automatically generated">
            <a:extLst>
              <a:ext uri="{FF2B5EF4-FFF2-40B4-BE49-F238E27FC236}">
                <a16:creationId xmlns:a16="http://schemas.microsoft.com/office/drawing/2014/main" id="{69CD627F-A48D-4910-BDAB-E86D1B428A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spTree>
    <p:extLst>
      <p:ext uri="{BB962C8B-B14F-4D97-AF65-F5344CB8AC3E}">
        <p14:creationId xmlns:p14="http://schemas.microsoft.com/office/powerpoint/2010/main" val="84120986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1447363" cy="1415772"/>
          </a:xfrm>
          <a:prstGeom prst="rect">
            <a:avLst/>
          </a:prstGeom>
          <a:noFill/>
        </p:spPr>
        <p:txBody>
          <a:bodyPr wrap="square" rtlCol="0">
            <a:spAutoFit/>
          </a:bodyPr>
          <a:lstStyle/>
          <a:p>
            <a:r>
              <a:rPr lang="en-US" sz="5400" dirty="0">
                <a:latin typeface="Consolas" panose="020B0609020204030204" pitchFamily="49" charset="0"/>
              </a:rPr>
              <a:t>INNER JOIN</a:t>
            </a:r>
          </a:p>
          <a:p>
            <a:r>
              <a:rPr lang="en-US" sz="3200" dirty="0">
                <a:latin typeface="Pragmatica" panose="020B0403040502020204"/>
              </a:rPr>
              <a:t>Returns records with matching values in both Table A and Table B</a:t>
            </a:r>
            <a:endParaRPr lang="en-US" sz="4400" dirty="0">
              <a:latin typeface="Pragmatica" panose="020B0403040502020204"/>
            </a:endParaRPr>
          </a:p>
        </p:txBody>
      </p:sp>
      <p:pic>
        <p:nvPicPr>
          <p:cNvPr id="6" name="Picture 5" descr="A close up of a sign&#10;&#10;Description automatically generated">
            <a:extLst>
              <a:ext uri="{FF2B5EF4-FFF2-40B4-BE49-F238E27FC236}">
                <a16:creationId xmlns:a16="http://schemas.microsoft.com/office/drawing/2014/main" id="{69CD627F-A48D-4910-BDAB-E86D1B428A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sp>
        <p:nvSpPr>
          <p:cNvPr id="19" name="Freeform: Shape 18">
            <a:extLst>
              <a:ext uri="{FF2B5EF4-FFF2-40B4-BE49-F238E27FC236}">
                <a16:creationId xmlns:a16="http://schemas.microsoft.com/office/drawing/2014/main" id="{22860E8B-2615-49FF-BC37-45BF16CEE33D}"/>
              </a:ext>
            </a:extLst>
          </p:cNvPr>
          <p:cNvSpPr/>
          <p:nvPr/>
        </p:nvSpPr>
        <p:spPr>
          <a:xfrm>
            <a:off x="5697794" y="2370211"/>
            <a:ext cx="1233949" cy="3007397"/>
          </a:xfrm>
          <a:custGeom>
            <a:avLst/>
            <a:gdLst>
              <a:gd name="connsiteX0" fmla="*/ 616974 w 1233949"/>
              <a:gd name="connsiteY0" fmla="*/ 0 h 3007397"/>
              <a:gd name="connsiteX1" fmla="*/ 697344 w 1233949"/>
              <a:gd name="connsiteY1" fmla="*/ 83989 h 3007397"/>
              <a:gd name="connsiteX2" fmla="*/ 1233949 w 1233949"/>
              <a:gd name="connsiteY2" fmla="*/ 1503699 h 3007397"/>
              <a:gd name="connsiteX3" fmla="*/ 697344 w 1233949"/>
              <a:gd name="connsiteY3" fmla="*/ 2923409 h 3007397"/>
              <a:gd name="connsiteX4" fmla="*/ 616975 w 1233949"/>
              <a:gd name="connsiteY4" fmla="*/ 3007397 h 3007397"/>
              <a:gd name="connsiteX5" fmla="*/ 536605 w 1233949"/>
              <a:gd name="connsiteY5" fmla="*/ 2923408 h 3007397"/>
              <a:gd name="connsiteX6" fmla="*/ 0 w 1233949"/>
              <a:gd name="connsiteY6" fmla="*/ 1503698 h 3007397"/>
              <a:gd name="connsiteX7" fmla="*/ 536605 w 1233949"/>
              <a:gd name="connsiteY7" fmla="*/ 83988 h 3007397"/>
              <a:gd name="connsiteX8" fmla="*/ 616974 w 1233949"/>
              <a:gd name="connsiteY8" fmla="*/ 0 h 3007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3949" h="3007397">
                <a:moveTo>
                  <a:pt x="616974" y="0"/>
                </a:moveTo>
                <a:lnTo>
                  <a:pt x="697344" y="83989"/>
                </a:lnTo>
                <a:cubicBezTo>
                  <a:pt x="1032572" y="469797"/>
                  <a:pt x="1233949" y="964412"/>
                  <a:pt x="1233949" y="1503699"/>
                </a:cubicBezTo>
                <a:cubicBezTo>
                  <a:pt x="1233949" y="2042987"/>
                  <a:pt x="1032572" y="2537602"/>
                  <a:pt x="697344" y="2923409"/>
                </a:cubicBezTo>
                <a:lnTo>
                  <a:pt x="616975" y="3007397"/>
                </a:lnTo>
                <a:lnTo>
                  <a:pt x="536605" y="2923408"/>
                </a:lnTo>
                <a:cubicBezTo>
                  <a:pt x="201377" y="2537601"/>
                  <a:pt x="0" y="2042986"/>
                  <a:pt x="0" y="1503698"/>
                </a:cubicBezTo>
                <a:cubicBezTo>
                  <a:pt x="0" y="964411"/>
                  <a:pt x="201377" y="469796"/>
                  <a:pt x="536605" y="83988"/>
                </a:cubicBezTo>
                <a:lnTo>
                  <a:pt x="616974" y="0"/>
                </a:lnTo>
                <a:close/>
              </a:path>
            </a:pathLst>
          </a:cu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D2182AB4-4B80-43FA-A67E-55A9707F9A8C}"/>
              </a:ext>
            </a:extLst>
          </p:cNvPr>
          <p:cNvSpPr/>
          <p:nvPr/>
        </p:nvSpPr>
        <p:spPr>
          <a:xfrm>
            <a:off x="6314767" y="1641985"/>
            <a:ext cx="4082846" cy="4463846"/>
          </a:xfrm>
          <a:custGeom>
            <a:avLst/>
            <a:gdLst>
              <a:gd name="connsiteX0" fmla="*/ 1732936 w 4082846"/>
              <a:gd name="connsiteY0" fmla="*/ 0 h 4463846"/>
              <a:gd name="connsiteX1" fmla="*/ 4082846 w 4082846"/>
              <a:gd name="connsiteY1" fmla="*/ 2231923 h 4463846"/>
              <a:gd name="connsiteX2" fmla="*/ 1732936 w 4082846"/>
              <a:gd name="connsiteY2" fmla="*/ 4463846 h 4463846"/>
              <a:gd name="connsiteX3" fmla="*/ 71299 w 4082846"/>
              <a:gd name="connsiteY3" fmla="*/ 3810131 h 4463846"/>
              <a:gd name="connsiteX4" fmla="*/ 1 w 4082846"/>
              <a:gd name="connsiteY4" fmla="*/ 3735622 h 4463846"/>
              <a:gd name="connsiteX5" fmla="*/ 80370 w 4082846"/>
              <a:gd name="connsiteY5" fmla="*/ 3651634 h 4463846"/>
              <a:gd name="connsiteX6" fmla="*/ 616975 w 4082846"/>
              <a:gd name="connsiteY6" fmla="*/ 2231924 h 4463846"/>
              <a:gd name="connsiteX7" fmla="*/ 80370 w 4082846"/>
              <a:gd name="connsiteY7" fmla="*/ 812214 h 4463846"/>
              <a:gd name="connsiteX8" fmla="*/ 0 w 4082846"/>
              <a:gd name="connsiteY8" fmla="*/ 728225 h 4463846"/>
              <a:gd name="connsiteX9" fmla="*/ 71299 w 4082846"/>
              <a:gd name="connsiteY9" fmla="*/ 653715 h 4463846"/>
              <a:gd name="connsiteX10" fmla="*/ 1732936 w 4082846"/>
              <a:gd name="connsiteY10" fmla="*/ 0 h 4463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82846" h="4463846">
                <a:moveTo>
                  <a:pt x="1732936" y="0"/>
                </a:moveTo>
                <a:cubicBezTo>
                  <a:pt x="3030755" y="0"/>
                  <a:pt x="4082846" y="999266"/>
                  <a:pt x="4082846" y="2231923"/>
                </a:cubicBezTo>
                <a:cubicBezTo>
                  <a:pt x="4082846" y="3464580"/>
                  <a:pt x="3030755" y="4463846"/>
                  <a:pt x="1732936" y="4463846"/>
                </a:cubicBezTo>
                <a:cubicBezTo>
                  <a:pt x="1084027" y="4463846"/>
                  <a:pt x="496549" y="4214030"/>
                  <a:pt x="71299" y="3810131"/>
                </a:cubicBezTo>
                <a:lnTo>
                  <a:pt x="1" y="3735622"/>
                </a:lnTo>
                <a:lnTo>
                  <a:pt x="80370" y="3651634"/>
                </a:lnTo>
                <a:cubicBezTo>
                  <a:pt x="415598" y="3265827"/>
                  <a:pt x="616975" y="2771212"/>
                  <a:pt x="616975" y="2231924"/>
                </a:cubicBezTo>
                <a:cubicBezTo>
                  <a:pt x="616975" y="1692637"/>
                  <a:pt x="415598" y="1198022"/>
                  <a:pt x="80370" y="812214"/>
                </a:cubicBezTo>
                <a:lnTo>
                  <a:pt x="0" y="728225"/>
                </a:lnTo>
                <a:lnTo>
                  <a:pt x="71299" y="653715"/>
                </a:lnTo>
                <a:cubicBezTo>
                  <a:pt x="496549" y="249817"/>
                  <a:pt x="1084027" y="0"/>
                  <a:pt x="1732936"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2B709293-A6ED-42AC-93FE-4B497A045105}"/>
              </a:ext>
            </a:extLst>
          </p:cNvPr>
          <p:cNvSpPr/>
          <p:nvPr/>
        </p:nvSpPr>
        <p:spPr>
          <a:xfrm>
            <a:off x="2231924" y="1641985"/>
            <a:ext cx="4082846" cy="4463846"/>
          </a:xfrm>
          <a:custGeom>
            <a:avLst/>
            <a:gdLst>
              <a:gd name="connsiteX0" fmla="*/ 2349910 w 4082846"/>
              <a:gd name="connsiteY0" fmla="*/ 0 h 4463846"/>
              <a:gd name="connsiteX1" fmla="*/ 4011547 w 4082846"/>
              <a:gd name="connsiteY1" fmla="*/ 653715 h 4463846"/>
              <a:gd name="connsiteX2" fmla="*/ 4082845 w 4082846"/>
              <a:gd name="connsiteY2" fmla="*/ 728224 h 4463846"/>
              <a:gd name="connsiteX3" fmla="*/ 4002476 w 4082846"/>
              <a:gd name="connsiteY3" fmla="*/ 812212 h 4463846"/>
              <a:gd name="connsiteX4" fmla="*/ 3465871 w 4082846"/>
              <a:gd name="connsiteY4" fmla="*/ 2231922 h 4463846"/>
              <a:gd name="connsiteX5" fmla="*/ 4002476 w 4082846"/>
              <a:gd name="connsiteY5" fmla="*/ 3651632 h 4463846"/>
              <a:gd name="connsiteX6" fmla="*/ 4082846 w 4082846"/>
              <a:gd name="connsiteY6" fmla="*/ 3735621 h 4463846"/>
              <a:gd name="connsiteX7" fmla="*/ 4011547 w 4082846"/>
              <a:gd name="connsiteY7" fmla="*/ 3810131 h 4463846"/>
              <a:gd name="connsiteX8" fmla="*/ 2349910 w 4082846"/>
              <a:gd name="connsiteY8" fmla="*/ 4463846 h 4463846"/>
              <a:gd name="connsiteX9" fmla="*/ 0 w 4082846"/>
              <a:gd name="connsiteY9" fmla="*/ 2231923 h 4463846"/>
              <a:gd name="connsiteX10" fmla="*/ 2349910 w 4082846"/>
              <a:gd name="connsiteY10" fmla="*/ 0 h 4463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82846" h="4463846">
                <a:moveTo>
                  <a:pt x="2349910" y="0"/>
                </a:moveTo>
                <a:cubicBezTo>
                  <a:pt x="2998819" y="0"/>
                  <a:pt x="3586297" y="249817"/>
                  <a:pt x="4011547" y="653715"/>
                </a:cubicBezTo>
                <a:lnTo>
                  <a:pt x="4082845" y="728224"/>
                </a:lnTo>
                <a:lnTo>
                  <a:pt x="4002476" y="812212"/>
                </a:lnTo>
                <a:cubicBezTo>
                  <a:pt x="3667248" y="1198020"/>
                  <a:pt x="3465871" y="1692635"/>
                  <a:pt x="3465871" y="2231922"/>
                </a:cubicBezTo>
                <a:cubicBezTo>
                  <a:pt x="3465871" y="2771210"/>
                  <a:pt x="3667248" y="3265825"/>
                  <a:pt x="4002476" y="3651632"/>
                </a:cubicBezTo>
                <a:lnTo>
                  <a:pt x="4082846" y="3735621"/>
                </a:lnTo>
                <a:lnTo>
                  <a:pt x="4011547" y="3810131"/>
                </a:lnTo>
                <a:cubicBezTo>
                  <a:pt x="3586297" y="4214030"/>
                  <a:pt x="2998819" y="4463846"/>
                  <a:pt x="2349910" y="4463846"/>
                </a:cubicBezTo>
                <a:cubicBezTo>
                  <a:pt x="1052091" y="4463846"/>
                  <a:pt x="0" y="3464580"/>
                  <a:pt x="0" y="2231923"/>
                </a:cubicBezTo>
                <a:cubicBezTo>
                  <a:pt x="0" y="999266"/>
                  <a:pt x="1052091" y="0"/>
                  <a:pt x="2349910"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EB0AABF6-0D10-4242-A32D-A4EF2F35336F}"/>
              </a:ext>
            </a:extLst>
          </p:cNvPr>
          <p:cNvSpPr txBox="1"/>
          <p:nvPr/>
        </p:nvSpPr>
        <p:spPr>
          <a:xfrm>
            <a:off x="2557901" y="3373410"/>
            <a:ext cx="2196944" cy="584775"/>
          </a:xfrm>
          <a:prstGeom prst="rect">
            <a:avLst/>
          </a:prstGeom>
          <a:noFill/>
        </p:spPr>
        <p:txBody>
          <a:bodyPr wrap="square" rtlCol="0">
            <a:spAutoFit/>
          </a:bodyPr>
          <a:lstStyle/>
          <a:p>
            <a:r>
              <a:rPr lang="en-US" sz="3200" b="1" dirty="0">
                <a:latin typeface="Consolas" panose="020B0609020204030204" pitchFamily="49" charset="0"/>
              </a:rPr>
              <a:t>TABLE A</a:t>
            </a:r>
          </a:p>
        </p:txBody>
      </p:sp>
      <p:sp>
        <p:nvSpPr>
          <p:cNvPr id="21" name="TextBox 20">
            <a:extLst>
              <a:ext uri="{FF2B5EF4-FFF2-40B4-BE49-F238E27FC236}">
                <a16:creationId xmlns:a16="http://schemas.microsoft.com/office/drawing/2014/main" id="{2B7E9AAC-6A84-4AD5-AD6F-CB35A95901D2}"/>
              </a:ext>
            </a:extLst>
          </p:cNvPr>
          <p:cNvSpPr txBox="1"/>
          <p:nvPr/>
        </p:nvSpPr>
        <p:spPr>
          <a:xfrm>
            <a:off x="7840750" y="3390995"/>
            <a:ext cx="2196944" cy="584775"/>
          </a:xfrm>
          <a:prstGeom prst="rect">
            <a:avLst/>
          </a:prstGeom>
          <a:noFill/>
        </p:spPr>
        <p:txBody>
          <a:bodyPr wrap="square" rtlCol="0">
            <a:spAutoFit/>
          </a:bodyPr>
          <a:lstStyle/>
          <a:p>
            <a:r>
              <a:rPr lang="en-US" sz="3200" b="1" dirty="0">
                <a:latin typeface="Consolas" panose="020B0609020204030204" pitchFamily="49" charset="0"/>
              </a:rPr>
              <a:t>TABLE B</a:t>
            </a:r>
          </a:p>
        </p:txBody>
      </p:sp>
    </p:spTree>
    <p:extLst>
      <p:ext uri="{BB962C8B-B14F-4D97-AF65-F5344CB8AC3E}">
        <p14:creationId xmlns:p14="http://schemas.microsoft.com/office/powerpoint/2010/main" val="332378588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1447363" cy="923330"/>
          </a:xfrm>
          <a:prstGeom prst="rect">
            <a:avLst/>
          </a:prstGeom>
          <a:noFill/>
        </p:spPr>
        <p:txBody>
          <a:bodyPr wrap="square" rtlCol="0">
            <a:spAutoFit/>
          </a:bodyPr>
          <a:lstStyle/>
          <a:p>
            <a:r>
              <a:rPr lang="en-US" sz="5400" dirty="0">
                <a:latin typeface="Aliens &amp; cows" panose="00000500000000000000" pitchFamily="2" charset="0"/>
              </a:rPr>
              <a:t>Visualizing an </a:t>
            </a:r>
            <a:r>
              <a:rPr lang="en-US" sz="5400" dirty="0">
                <a:latin typeface="Consolas" panose="020B0609020204030204" pitchFamily="49" charset="0"/>
              </a:rPr>
              <a:t>INNER JOIN</a:t>
            </a:r>
          </a:p>
        </p:txBody>
      </p:sp>
      <p:pic>
        <p:nvPicPr>
          <p:cNvPr id="6" name="Picture 5" descr="A close up of a sign&#10;&#10;Description automatically generated">
            <a:extLst>
              <a:ext uri="{FF2B5EF4-FFF2-40B4-BE49-F238E27FC236}">
                <a16:creationId xmlns:a16="http://schemas.microsoft.com/office/drawing/2014/main" id="{69CD627F-A48D-4910-BDAB-E86D1B428A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pic>
        <p:nvPicPr>
          <p:cNvPr id="3" name="Picture 2" descr="A screenshot of a cell phone&#10;&#10;Description automatically generated">
            <a:extLst>
              <a:ext uri="{FF2B5EF4-FFF2-40B4-BE49-F238E27FC236}">
                <a16:creationId xmlns:a16="http://schemas.microsoft.com/office/drawing/2014/main" id="{6C0FF91C-D9E9-41A6-9150-B50F432CA05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23011" y="1214117"/>
            <a:ext cx="4955517" cy="4955517"/>
          </a:xfrm>
          <a:prstGeom prst="rect">
            <a:avLst/>
          </a:prstGeom>
        </p:spPr>
      </p:pic>
      <p:sp>
        <p:nvSpPr>
          <p:cNvPr id="4" name="TextBox 3">
            <a:extLst>
              <a:ext uri="{FF2B5EF4-FFF2-40B4-BE49-F238E27FC236}">
                <a16:creationId xmlns:a16="http://schemas.microsoft.com/office/drawing/2014/main" id="{6B91CB8A-C7EE-41CA-A04A-272C93E55D91}"/>
              </a:ext>
            </a:extLst>
          </p:cNvPr>
          <p:cNvSpPr txBox="1"/>
          <p:nvPr/>
        </p:nvSpPr>
        <p:spPr>
          <a:xfrm>
            <a:off x="121098" y="6347034"/>
            <a:ext cx="5974902" cy="369332"/>
          </a:xfrm>
          <a:prstGeom prst="rect">
            <a:avLst/>
          </a:prstGeom>
          <a:noFill/>
        </p:spPr>
        <p:txBody>
          <a:bodyPr wrap="square" rtlCol="0">
            <a:spAutoFit/>
          </a:bodyPr>
          <a:lstStyle/>
          <a:p>
            <a:r>
              <a:rPr lang="en-US" dirty="0">
                <a:latin typeface="Pragmatica" panose="020B0403040502020204"/>
                <a:hlinkClick r:id="rId5"/>
              </a:rPr>
              <a:t>https://github.com/gadenbuie/tidyexplain#mutating-joins</a:t>
            </a:r>
            <a:r>
              <a:rPr lang="en-US" dirty="0">
                <a:latin typeface="Pragmatica" panose="020B0403040502020204"/>
              </a:rPr>
              <a:t>  </a:t>
            </a:r>
          </a:p>
        </p:txBody>
      </p:sp>
    </p:spTree>
    <p:extLst>
      <p:ext uri="{BB962C8B-B14F-4D97-AF65-F5344CB8AC3E}">
        <p14:creationId xmlns:p14="http://schemas.microsoft.com/office/powerpoint/2010/main" val="370305075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47240" y="599163"/>
            <a:ext cx="9873085" cy="769441"/>
          </a:xfrm>
          <a:prstGeom prst="rect">
            <a:avLst/>
          </a:prstGeom>
          <a:noFill/>
        </p:spPr>
        <p:txBody>
          <a:bodyPr wrap="square" rtlCol="0">
            <a:spAutoFit/>
          </a:bodyPr>
          <a:lstStyle/>
          <a:p>
            <a:r>
              <a:rPr lang="en-US" sz="4400" dirty="0">
                <a:solidFill>
                  <a:srgbClr val="707070"/>
                </a:solidFill>
                <a:latin typeface="Aliens &amp; cows" panose="00000500000000000000" pitchFamily="2" charset="0"/>
              </a:rPr>
              <a:t>Demo: </a:t>
            </a:r>
            <a:r>
              <a:rPr lang="en-US" sz="4400" dirty="0">
                <a:solidFill>
                  <a:srgbClr val="707070"/>
                </a:solidFill>
                <a:latin typeface="Consolas" panose="020B0609020204030204" pitchFamily="49" charset="0"/>
              </a:rPr>
              <a:t>inner-join-</a:t>
            </a:r>
            <a:r>
              <a:rPr lang="en-US" sz="4400" dirty="0" err="1">
                <a:solidFill>
                  <a:srgbClr val="707070"/>
                </a:solidFill>
                <a:latin typeface="Consolas" panose="020B0609020204030204" pitchFamily="49" charset="0"/>
              </a:rPr>
              <a:t>demo.sql</a:t>
            </a:r>
            <a:endParaRPr lang="en-US" sz="4400" dirty="0">
              <a:solidFill>
                <a:srgbClr val="707070"/>
              </a:solidFill>
              <a:latin typeface="Consolas" panose="020B0609020204030204" pitchFamily="49" charset="0"/>
            </a:endParaRPr>
          </a:p>
        </p:txBody>
      </p:sp>
      <p:pic>
        <p:nvPicPr>
          <p:cNvPr id="15" name="Picture 14" descr="A close up of a sign&#10;&#10;Description automatically generated">
            <a:extLst>
              <a:ext uri="{FF2B5EF4-FFF2-40B4-BE49-F238E27FC236}">
                <a16:creationId xmlns:a16="http://schemas.microsoft.com/office/drawing/2014/main" id="{29761B90-A7DE-4A60-A915-F085BD87CA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spTree>
    <p:extLst>
      <p:ext uri="{BB962C8B-B14F-4D97-AF65-F5344CB8AC3E}">
        <p14:creationId xmlns:p14="http://schemas.microsoft.com/office/powerpoint/2010/main" val="62021077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74420" y="0"/>
            <a:ext cx="5617580" cy="6858000"/>
          </a:xfrm>
          <a:prstGeom prst="rect">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69227" t="33418" r="20112" b="50548"/>
          <a:stretch/>
        </p:blipFill>
        <p:spPr>
          <a:xfrm>
            <a:off x="10386349" y="5029795"/>
            <a:ext cx="1805651" cy="1991719"/>
          </a:xfrm>
          <a:prstGeom prst="rect">
            <a:avLst/>
          </a:prstGeom>
        </p:spPr>
      </p:pic>
      <p:sp>
        <p:nvSpPr>
          <p:cNvPr id="3" name="TextBox 2"/>
          <p:cNvSpPr txBox="1"/>
          <p:nvPr/>
        </p:nvSpPr>
        <p:spPr>
          <a:xfrm>
            <a:off x="173620" y="219919"/>
            <a:ext cx="6400800" cy="5890843"/>
          </a:xfrm>
          <a:prstGeom prst="rect">
            <a:avLst/>
          </a:prstGeom>
          <a:noFill/>
        </p:spPr>
        <p:txBody>
          <a:bodyPr wrap="square" rtlCol="0">
            <a:spAutoFit/>
          </a:bodyPr>
          <a:lstStyle/>
          <a:p>
            <a:r>
              <a:rPr lang="en-US" sz="4000" b="1" dirty="0">
                <a:solidFill>
                  <a:srgbClr val="CF3338"/>
                </a:solidFill>
                <a:latin typeface="Pragmatica" panose="020B0403040502020204" pitchFamily="34" charset="0"/>
              </a:rPr>
              <a:t>Drills </a:t>
            </a:r>
          </a:p>
          <a:p>
            <a:r>
              <a:rPr lang="en-US" sz="2800" dirty="0">
                <a:solidFill>
                  <a:srgbClr val="CF3338"/>
                </a:solidFill>
                <a:latin typeface="Pragmatica" panose="020B0403040502020204" pitchFamily="34" charset="0"/>
              </a:rPr>
              <a:t>For the </a:t>
            </a:r>
            <a:r>
              <a:rPr lang="en-US" sz="2800" dirty="0">
                <a:solidFill>
                  <a:srgbClr val="CF3338"/>
                </a:solidFill>
                <a:latin typeface="Consolas" panose="020B0609020204030204" pitchFamily="49" charset="0"/>
              </a:rPr>
              <a:t>Master</a:t>
            </a:r>
            <a:r>
              <a:rPr lang="en-US" sz="2800" dirty="0">
                <a:solidFill>
                  <a:srgbClr val="CF3338"/>
                </a:solidFill>
                <a:latin typeface="Pragmatica" panose="020B0403040502020204" pitchFamily="34" charset="0"/>
              </a:rPr>
              <a:t> and </a:t>
            </a:r>
            <a:r>
              <a:rPr lang="en-US" sz="2800" dirty="0" err="1">
                <a:solidFill>
                  <a:srgbClr val="CF3338"/>
                </a:solidFill>
                <a:latin typeface="Consolas" panose="020B0609020204030204" pitchFamily="49" charset="0"/>
              </a:rPr>
              <a:t>HallOfFame</a:t>
            </a:r>
            <a:r>
              <a:rPr lang="en-US" sz="2800" dirty="0">
                <a:solidFill>
                  <a:srgbClr val="CF3338"/>
                </a:solidFill>
                <a:latin typeface="Pragmatica" panose="020B0403040502020204" pitchFamily="34" charset="0"/>
              </a:rPr>
              <a:t> tables:</a:t>
            </a:r>
          </a:p>
          <a:p>
            <a:endParaRPr lang="en-US" sz="2800" dirty="0">
              <a:solidFill>
                <a:srgbClr val="CF3338"/>
              </a:solidFill>
              <a:latin typeface="Pragmatica" panose="020B0403040502020204" pitchFamily="34" charset="0"/>
            </a:endParaRPr>
          </a:p>
          <a:p>
            <a:pPr marL="457200" lvl="0" indent="-361950">
              <a:lnSpc>
                <a:spcPct val="115000"/>
              </a:lnSpc>
              <a:spcBef>
                <a:spcPts val="750"/>
              </a:spcBef>
              <a:buClr>
                <a:srgbClr val="C00000"/>
              </a:buClr>
              <a:buSzPts val="2100"/>
              <a:buFont typeface="Arial"/>
              <a:buAutoNum type="arabicPeriod"/>
            </a:pPr>
            <a:r>
              <a:rPr lang="en-US" sz="2400" dirty="0">
                <a:solidFill>
                  <a:srgbClr val="C00000"/>
                </a:solidFill>
                <a:latin typeface="Pragmatica" panose="020B0403040502020204"/>
              </a:rPr>
              <a:t>Return a list of unique first and last names for all individuals in </a:t>
            </a:r>
            <a:r>
              <a:rPr lang="en-US" sz="2400" dirty="0" err="1">
                <a:solidFill>
                  <a:srgbClr val="C00000"/>
                </a:solidFill>
                <a:latin typeface="Consolas" panose="020B0609020204030204" pitchFamily="49" charset="0"/>
              </a:rPr>
              <a:t>HallOfFame</a:t>
            </a:r>
            <a:r>
              <a:rPr lang="en-US" sz="2400" dirty="0">
                <a:solidFill>
                  <a:srgbClr val="C00000"/>
                </a:solidFill>
                <a:latin typeface="Consolas" panose="020B0609020204030204" pitchFamily="49" charset="0"/>
              </a:rPr>
              <a:t> </a:t>
            </a:r>
          </a:p>
          <a:p>
            <a:pPr marL="457200" lvl="0" indent="-361950">
              <a:lnSpc>
                <a:spcPct val="115000"/>
              </a:lnSpc>
              <a:spcBef>
                <a:spcPts val="750"/>
              </a:spcBef>
              <a:buClr>
                <a:srgbClr val="C00000"/>
              </a:buClr>
              <a:buSzPts val="2100"/>
              <a:buFont typeface="Arial"/>
              <a:buAutoNum type="arabicPeriod"/>
            </a:pPr>
            <a:r>
              <a:rPr lang="en-US" sz="2400" dirty="0">
                <a:solidFill>
                  <a:srgbClr val="C00000"/>
                </a:solidFill>
                <a:latin typeface="Pragmatica" panose="020B0403040502020204"/>
              </a:rPr>
              <a:t>Return first and last names along with the year, votes needed and votes received for all successful </a:t>
            </a:r>
            <a:r>
              <a:rPr lang="en-US" sz="2400" dirty="0" err="1">
                <a:solidFill>
                  <a:srgbClr val="C00000"/>
                </a:solidFill>
                <a:latin typeface="Pragmatica" panose="020B0403040502020204"/>
              </a:rPr>
              <a:t>HoF</a:t>
            </a:r>
            <a:r>
              <a:rPr lang="en-US" sz="2400" dirty="0">
                <a:solidFill>
                  <a:srgbClr val="C00000"/>
                </a:solidFill>
                <a:latin typeface="Pragmatica" panose="020B0403040502020204"/>
              </a:rPr>
              <a:t> inductees</a:t>
            </a:r>
          </a:p>
          <a:p>
            <a:pPr marL="457200" lvl="0" indent="-361950">
              <a:lnSpc>
                <a:spcPct val="115000"/>
              </a:lnSpc>
              <a:spcBef>
                <a:spcPts val="750"/>
              </a:spcBef>
              <a:buClr>
                <a:srgbClr val="C00000"/>
              </a:buClr>
              <a:buSzPts val="2100"/>
              <a:buFont typeface="Arial"/>
              <a:buAutoNum type="arabicPeriod"/>
            </a:pPr>
            <a:r>
              <a:rPr lang="en-US" sz="2400" dirty="0">
                <a:solidFill>
                  <a:srgbClr val="C00000"/>
                </a:solidFill>
                <a:latin typeface="Pragmatica" panose="020B0403040502020204"/>
              </a:rPr>
              <a:t>Return the birth year of the oldest individual inducted for each year of </a:t>
            </a:r>
            <a:r>
              <a:rPr lang="en-US" sz="2400" dirty="0" err="1">
                <a:solidFill>
                  <a:srgbClr val="C00000"/>
                </a:solidFill>
                <a:latin typeface="Pragmatica" panose="020B0403040502020204"/>
              </a:rPr>
              <a:t>HoF</a:t>
            </a:r>
            <a:r>
              <a:rPr lang="en-US" sz="2400" dirty="0">
                <a:solidFill>
                  <a:srgbClr val="C00000"/>
                </a:solidFill>
                <a:latin typeface="Pragmatica" panose="020B0403040502020204"/>
              </a:rPr>
              <a:t> inductions. How “old” was each player at induction?</a:t>
            </a:r>
          </a:p>
          <a:p>
            <a:endParaRPr lang="en-US" sz="4000" dirty="0">
              <a:solidFill>
                <a:srgbClr val="CF3338"/>
              </a:solidFill>
              <a:latin typeface="Pragmatica" panose="020B0403040502020204" pitchFamily="34" charset="0"/>
            </a:endParaRPr>
          </a:p>
        </p:txBody>
      </p:sp>
    </p:spTree>
    <p:extLst>
      <p:ext uri="{BB962C8B-B14F-4D97-AF65-F5344CB8AC3E}">
        <p14:creationId xmlns:p14="http://schemas.microsoft.com/office/powerpoint/2010/main" val="110908518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74420" y="0"/>
            <a:ext cx="5617580" cy="6858000"/>
          </a:xfrm>
          <a:prstGeom prst="rect">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69227" t="33418" r="20112" b="50548"/>
          <a:stretch/>
        </p:blipFill>
        <p:spPr>
          <a:xfrm>
            <a:off x="10386349" y="5029795"/>
            <a:ext cx="1805651" cy="1991719"/>
          </a:xfrm>
          <a:prstGeom prst="rect">
            <a:avLst/>
          </a:prstGeom>
        </p:spPr>
      </p:pic>
      <p:sp>
        <p:nvSpPr>
          <p:cNvPr id="3" name="TextBox 2"/>
          <p:cNvSpPr txBox="1"/>
          <p:nvPr/>
        </p:nvSpPr>
        <p:spPr>
          <a:xfrm>
            <a:off x="173620" y="219919"/>
            <a:ext cx="6400800" cy="6945491"/>
          </a:xfrm>
          <a:prstGeom prst="rect">
            <a:avLst/>
          </a:prstGeom>
          <a:noFill/>
        </p:spPr>
        <p:txBody>
          <a:bodyPr wrap="square" rtlCol="0">
            <a:spAutoFit/>
          </a:bodyPr>
          <a:lstStyle/>
          <a:p>
            <a:r>
              <a:rPr lang="en-US" sz="4000" b="1" dirty="0">
                <a:solidFill>
                  <a:srgbClr val="CF3338"/>
                </a:solidFill>
                <a:latin typeface="Pragmatica" panose="020B0403040502020204" pitchFamily="34" charset="0"/>
              </a:rPr>
              <a:t>Drills </a:t>
            </a:r>
          </a:p>
          <a:p>
            <a:r>
              <a:rPr lang="en-US" sz="2800" dirty="0">
                <a:solidFill>
                  <a:srgbClr val="CF3338"/>
                </a:solidFill>
                <a:latin typeface="Pragmatica" panose="020B0403040502020204" pitchFamily="34" charset="0"/>
              </a:rPr>
              <a:t>For the </a:t>
            </a:r>
            <a:r>
              <a:rPr lang="en-US" sz="2800" dirty="0">
                <a:solidFill>
                  <a:srgbClr val="CF3338"/>
                </a:solidFill>
                <a:latin typeface="Consolas" panose="020B0609020204030204" pitchFamily="49" charset="0"/>
              </a:rPr>
              <a:t>Master</a:t>
            </a:r>
            <a:r>
              <a:rPr lang="en-US" sz="2800" dirty="0">
                <a:solidFill>
                  <a:srgbClr val="CF3338"/>
                </a:solidFill>
                <a:latin typeface="Pragmatica" panose="020B0403040502020204" pitchFamily="34" charset="0"/>
              </a:rPr>
              <a:t> and </a:t>
            </a:r>
            <a:r>
              <a:rPr lang="en-US" sz="2800" dirty="0" err="1">
                <a:solidFill>
                  <a:srgbClr val="CF3338"/>
                </a:solidFill>
                <a:latin typeface="Consolas" panose="020B0609020204030204" pitchFamily="49" charset="0"/>
              </a:rPr>
              <a:t>HallOfFame</a:t>
            </a:r>
            <a:r>
              <a:rPr lang="en-US" sz="2800" dirty="0">
                <a:solidFill>
                  <a:srgbClr val="CF3338"/>
                </a:solidFill>
                <a:latin typeface="Pragmatica" panose="020B0403040502020204" pitchFamily="34" charset="0"/>
              </a:rPr>
              <a:t> tables:</a:t>
            </a:r>
          </a:p>
          <a:p>
            <a:endParaRPr lang="en-US" sz="2800" dirty="0">
              <a:solidFill>
                <a:srgbClr val="CF3338"/>
              </a:solidFill>
              <a:latin typeface="Pragmatica" panose="020B0403040502020204" pitchFamily="34" charset="0"/>
            </a:endParaRPr>
          </a:p>
          <a:p>
            <a:pPr marL="457200" lvl="0" indent="-361950">
              <a:lnSpc>
                <a:spcPct val="115000"/>
              </a:lnSpc>
              <a:spcBef>
                <a:spcPts val="750"/>
              </a:spcBef>
              <a:buClr>
                <a:srgbClr val="C00000"/>
              </a:buClr>
              <a:buSzPts val="2100"/>
              <a:buFont typeface="Arial"/>
              <a:buAutoNum type="arabicPeriod"/>
            </a:pPr>
            <a:r>
              <a:rPr lang="en-US" sz="2400" dirty="0">
                <a:solidFill>
                  <a:srgbClr val="C00000"/>
                </a:solidFill>
                <a:latin typeface="Pragmatica" panose="020B0403040502020204"/>
              </a:rPr>
              <a:t>Return a list of unique first and last names for all individuals in </a:t>
            </a:r>
            <a:r>
              <a:rPr lang="en-US" sz="2400" dirty="0" err="1">
                <a:solidFill>
                  <a:srgbClr val="C00000"/>
                </a:solidFill>
                <a:latin typeface="Consolas" panose="020B0609020204030204" pitchFamily="49" charset="0"/>
              </a:rPr>
              <a:t>HallOfFame</a:t>
            </a:r>
            <a:r>
              <a:rPr lang="en-US" sz="2400" dirty="0">
                <a:solidFill>
                  <a:srgbClr val="C00000"/>
                </a:solidFill>
                <a:latin typeface="Consolas" panose="020B0609020204030204" pitchFamily="49" charset="0"/>
              </a:rPr>
              <a:t> </a:t>
            </a:r>
          </a:p>
          <a:p>
            <a:pPr marL="457200" lvl="0" indent="-361950">
              <a:lnSpc>
                <a:spcPct val="115000"/>
              </a:lnSpc>
              <a:spcBef>
                <a:spcPts val="750"/>
              </a:spcBef>
              <a:buClr>
                <a:srgbClr val="C00000"/>
              </a:buClr>
              <a:buSzPts val="2100"/>
              <a:buFont typeface="Arial"/>
              <a:buAutoNum type="arabicPeriod"/>
            </a:pPr>
            <a:r>
              <a:rPr lang="en-US" sz="2400" dirty="0">
                <a:solidFill>
                  <a:srgbClr val="C00000"/>
                </a:solidFill>
                <a:latin typeface="Pragmatica" panose="020B0403040502020204"/>
              </a:rPr>
              <a:t>Return first and last names along with the year, votes needed and votes received for all successful </a:t>
            </a:r>
            <a:r>
              <a:rPr lang="en-US" sz="2400" dirty="0" err="1">
                <a:solidFill>
                  <a:srgbClr val="C00000"/>
                </a:solidFill>
                <a:latin typeface="Pragmatica" panose="020B0403040502020204"/>
              </a:rPr>
              <a:t>HoF</a:t>
            </a:r>
            <a:r>
              <a:rPr lang="en-US" sz="2400" dirty="0">
                <a:solidFill>
                  <a:srgbClr val="C00000"/>
                </a:solidFill>
                <a:latin typeface="Pragmatica" panose="020B0403040502020204"/>
              </a:rPr>
              <a:t> inductees</a:t>
            </a:r>
          </a:p>
          <a:p>
            <a:pPr marL="457200" lvl="0" indent="-361950">
              <a:lnSpc>
                <a:spcPct val="115000"/>
              </a:lnSpc>
              <a:spcBef>
                <a:spcPts val="750"/>
              </a:spcBef>
              <a:buClr>
                <a:srgbClr val="C00000"/>
              </a:buClr>
              <a:buSzPts val="2100"/>
              <a:buFont typeface="Arial"/>
              <a:buAutoNum type="arabicPeriod"/>
            </a:pPr>
            <a:r>
              <a:rPr lang="en-US" sz="2400" dirty="0">
                <a:solidFill>
                  <a:srgbClr val="C00000"/>
                </a:solidFill>
                <a:latin typeface="Pragmatica" panose="020B0403040502020204"/>
              </a:rPr>
              <a:t>Return the birth year of the oldest individual inducted for each year of </a:t>
            </a:r>
            <a:r>
              <a:rPr lang="en-US" sz="2400" dirty="0" err="1">
                <a:solidFill>
                  <a:srgbClr val="C00000"/>
                </a:solidFill>
                <a:latin typeface="Pragmatica" panose="020B0403040502020204"/>
              </a:rPr>
              <a:t>HoF</a:t>
            </a:r>
            <a:r>
              <a:rPr lang="en-US" sz="2400" dirty="0">
                <a:solidFill>
                  <a:srgbClr val="C00000"/>
                </a:solidFill>
                <a:latin typeface="Pragmatica" panose="020B0403040502020204"/>
              </a:rPr>
              <a:t> inductions. How “old” was each player at induction?</a:t>
            </a:r>
          </a:p>
          <a:p>
            <a:pPr marL="95250" lvl="0">
              <a:lnSpc>
                <a:spcPct val="115000"/>
              </a:lnSpc>
              <a:spcBef>
                <a:spcPts val="750"/>
              </a:spcBef>
              <a:buClr>
                <a:srgbClr val="C00000"/>
              </a:buClr>
              <a:buSzPts val="2100"/>
            </a:pPr>
            <a:endParaRPr lang="en-US" sz="2400" dirty="0">
              <a:solidFill>
                <a:srgbClr val="C00000"/>
              </a:solidFill>
              <a:latin typeface="Pragmatica" panose="020B0403040502020204"/>
            </a:endParaRPr>
          </a:p>
          <a:p>
            <a:pPr marL="95250" lvl="0">
              <a:lnSpc>
                <a:spcPct val="115000"/>
              </a:lnSpc>
              <a:spcBef>
                <a:spcPts val="750"/>
              </a:spcBef>
              <a:buClr>
                <a:srgbClr val="C00000"/>
              </a:buClr>
              <a:buSzPts val="2100"/>
            </a:pPr>
            <a:r>
              <a:rPr lang="en-US" sz="2400" dirty="0">
                <a:solidFill>
                  <a:srgbClr val="C00000"/>
                </a:solidFill>
                <a:latin typeface="Pragmatica" panose="020B0403040502020204"/>
              </a:rPr>
              <a:t>Solutions: </a:t>
            </a:r>
            <a:r>
              <a:rPr lang="en-US" sz="2400" dirty="0">
                <a:solidFill>
                  <a:srgbClr val="C00000"/>
                </a:solidFill>
                <a:latin typeface="Consolas" panose="020B0609020204030204" pitchFamily="49" charset="0"/>
              </a:rPr>
              <a:t>inner-join-</a:t>
            </a:r>
            <a:r>
              <a:rPr lang="en-US" sz="2400" dirty="0" err="1">
                <a:solidFill>
                  <a:srgbClr val="C00000"/>
                </a:solidFill>
                <a:latin typeface="Consolas" panose="020B0609020204030204" pitchFamily="49" charset="0"/>
              </a:rPr>
              <a:t>drills.sql</a:t>
            </a:r>
            <a:endParaRPr lang="en-US" sz="2400" dirty="0">
              <a:solidFill>
                <a:srgbClr val="C00000"/>
              </a:solidFill>
              <a:latin typeface="Consolas" panose="020B0609020204030204" pitchFamily="49" charset="0"/>
            </a:endParaRPr>
          </a:p>
          <a:p>
            <a:endParaRPr lang="en-US" sz="4000" dirty="0">
              <a:solidFill>
                <a:srgbClr val="CF3338"/>
              </a:solidFill>
              <a:latin typeface="Pragmatica" panose="020B0403040502020204" pitchFamily="34" charset="0"/>
            </a:endParaRPr>
          </a:p>
        </p:txBody>
      </p:sp>
    </p:spTree>
    <p:extLst>
      <p:ext uri="{BB962C8B-B14F-4D97-AF65-F5344CB8AC3E}">
        <p14:creationId xmlns:p14="http://schemas.microsoft.com/office/powerpoint/2010/main" val="67719249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1447363" cy="1908215"/>
          </a:xfrm>
          <a:prstGeom prst="rect">
            <a:avLst/>
          </a:prstGeom>
          <a:noFill/>
        </p:spPr>
        <p:txBody>
          <a:bodyPr wrap="square" rtlCol="0">
            <a:spAutoFit/>
          </a:bodyPr>
          <a:lstStyle/>
          <a:p>
            <a:r>
              <a:rPr lang="en-US" sz="5400" dirty="0">
                <a:latin typeface="Consolas" panose="020B0609020204030204" pitchFamily="49" charset="0"/>
              </a:rPr>
              <a:t>LEFT OUTER JOIN</a:t>
            </a:r>
          </a:p>
          <a:p>
            <a:r>
              <a:rPr lang="en-US" sz="3200" dirty="0">
                <a:latin typeface="Pragmatica" panose="020B0403040502020204"/>
              </a:rPr>
              <a:t>Returns all records from Table A and matching records from Table B. </a:t>
            </a:r>
            <a:r>
              <a:rPr lang="en-US" sz="3200" dirty="0">
                <a:latin typeface="Consolas" panose="020B0609020204030204" pitchFamily="49" charset="0"/>
              </a:rPr>
              <a:t>NULL</a:t>
            </a:r>
            <a:r>
              <a:rPr lang="en-US" sz="3200" dirty="0">
                <a:latin typeface="Pragmatica" panose="020B0403040502020204"/>
              </a:rPr>
              <a:t> if no match. </a:t>
            </a:r>
            <a:endParaRPr lang="en-US" sz="4400" dirty="0">
              <a:latin typeface="Pragmatica" panose="020B0403040502020204"/>
            </a:endParaRPr>
          </a:p>
        </p:txBody>
      </p:sp>
      <p:pic>
        <p:nvPicPr>
          <p:cNvPr id="6" name="Picture 5" descr="A close up of a sign&#10;&#10;Description automatically generated">
            <a:extLst>
              <a:ext uri="{FF2B5EF4-FFF2-40B4-BE49-F238E27FC236}">
                <a16:creationId xmlns:a16="http://schemas.microsoft.com/office/drawing/2014/main" id="{69CD627F-A48D-4910-BDAB-E86D1B428A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sp>
        <p:nvSpPr>
          <p:cNvPr id="19" name="Freeform: Shape 18">
            <a:extLst>
              <a:ext uri="{FF2B5EF4-FFF2-40B4-BE49-F238E27FC236}">
                <a16:creationId xmlns:a16="http://schemas.microsoft.com/office/drawing/2014/main" id="{22860E8B-2615-49FF-BC37-45BF16CEE33D}"/>
              </a:ext>
            </a:extLst>
          </p:cNvPr>
          <p:cNvSpPr/>
          <p:nvPr/>
        </p:nvSpPr>
        <p:spPr>
          <a:xfrm>
            <a:off x="5771935" y="2749829"/>
            <a:ext cx="1233949" cy="3007397"/>
          </a:xfrm>
          <a:custGeom>
            <a:avLst/>
            <a:gdLst>
              <a:gd name="connsiteX0" fmla="*/ 616974 w 1233949"/>
              <a:gd name="connsiteY0" fmla="*/ 0 h 3007397"/>
              <a:gd name="connsiteX1" fmla="*/ 697344 w 1233949"/>
              <a:gd name="connsiteY1" fmla="*/ 83989 h 3007397"/>
              <a:gd name="connsiteX2" fmla="*/ 1233949 w 1233949"/>
              <a:gd name="connsiteY2" fmla="*/ 1503699 h 3007397"/>
              <a:gd name="connsiteX3" fmla="*/ 697344 w 1233949"/>
              <a:gd name="connsiteY3" fmla="*/ 2923409 h 3007397"/>
              <a:gd name="connsiteX4" fmla="*/ 616975 w 1233949"/>
              <a:gd name="connsiteY4" fmla="*/ 3007397 h 3007397"/>
              <a:gd name="connsiteX5" fmla="*/ 536605 w 1233949"/>
              <a:gd name="connsiteY5" fmla="*/ 2923408 h 3007397"/>
              <a:gd name="connsiteX6" fmla="*/ 0 w 1233949"/>
              <a:gd name="connsiteY6" fmla="*/ 1503698 h 3007397"/>
              <a:gd name="connsiteX7" fmla="*/ 536605 w 1233949"/>
              <a:gd name="connsiteY7" fmla="*/ 83988 h 3007397"/>
              <a:gd name="connsiteX8" fmla="*/ 616974 w 1233949"/>
              <a:gd name="connsiteY8" fmla="*/ 0 h 3007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3949" h="3007397">
                <a:moveTo>
                  <a:pt x="616974" y="0"/>
                </a:moveTo>
                <a:lnTo>
                  <a:pt x="697344" y="83989"/>
                </a:lnTo>
                <a:cubicBezTo>
                  <a:pt x="1032572" y="469797"/>
                  <a:pt x="1233949" y="964412"/>
                  <a:pt x="1233949" y="1503699"/>
                </a:cubicBezTo>
                <a:cubicBezTo>
                  <a:pt x="1233949" y="2042987"/>
                  <a:pt x="1032572" y="2537602"/>
                  <a:pt x="697344" y="2923409"/>
                </a:cubicBezTo>
                <a:lnTo>
                  <a:pt x="616975" y="3007397"/>
                </a:lnTo>
                <a:lnTo>
                  <a:pt x="536605" y="2923408"/>
                </a:lnTo>
                <a:cubicBezTo>
                  <a:pt x="201377" y="2537601"/>
                  <a:pt x="0" y="2042986"/>
                  <a:pt x="0" y="1503698"/>
                </a:cubicBezTo>
                <a:cubicBezTo>
                  <a:pt x="0" y="964411"/>
                  <a:pt x="201377" y="469796"/>
                  <a:pt x="536605" y="83988"/>
                </a:cubicBezTo>
                <a:lnTo>
                  <a:pt x="616974" y="0"/>
                </a:lnTo>
                <a:close/>
              </a:path>
            </a:pathLst>
          </a:cu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D2182AB4-4B80-43FA-A67E-55A9707F9A8C}"/>
              </a:ext>
            </a:extLst>
          </p:cNvPr>
          <p:cNvSpPr/>
          <p:nvPr/>
        </p:nvSpPr>
        <p:spPr>
          <a:xfrm>
            <a:off x="6388908" y="2021603"/>
            <a:ext cx="4082846" cy="4463846"/>
          </a:xfrm>
          <a:custGeom>
            <a:avLst/>
            <a:gdLst>
              <a:gd name="connsiteX0" fmla="*/ 1732936 w 4082846"/>
              <a:gd name="connsiteY0" fmla="*/ 0 h 4463846"/>
              <a:gd name="connsiteX1" fmla="*/ 4082846 w 4082846"/>
              <a:gd name="connsiteY1" fmla="*/ 2231923 h 4463846"/>
              <a:gd name="connsiteX2" fmla="*/ 1732936 w 4082846"/>
              <a:gd name="connsiteY2" fmla="*/ 4463846 h 4463846"/>
              <a:gd name="connsiteX3" fmla="*/ 71299 w 4082846"/>
              <a:gd name="connsiteY3" fmla="*/ 3810131 h 4463846"/>
              <a:gd name="connsiteX4" fmla="*/ 1 w 4082846"/>
              <a:gd name="connsiteY4" fmla="*/ 3735622 h 4463846"/>
              <a:gd name="connsiteX5" fmla="*/ 80370 w 4082846"/>
              <a:gd name="connsiteY5" fmla="*/ 3651634 h 4463846"/>
              <a:gd name="connsiteX6" fmla="*/ 616975 w 4082846"/>
              <a:gd name="connsiteY6" fmla="*/ 2231924 h 4463846"/>
              <a:gd name="connsiteX7" fmla="*/ 80370 w 4082846"/>
              <a:gd name="connsiteY7" fmla="*/ 812214 h 4463846"/>
              <a:gd name="connsiteX8" fmla="*/ 0 w 4082846"/>
              <a:gd name="connsiteY8" fmla="*/ 728225 h 4463846"/>
              <a:gd name="connsiteX9" fmla="*/ 71299 w 4082846"/>
              <a:gd name="connsiteY9" fmla="*/ 653715 h 4463846"/>
              <a:gd name="connsiteX10" fmla="*/ 1732936 w 4082846"/>
              <a:gd name="connsiteY10" fmla="*/ 0 h 4463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82846" h="4463846">
                <a:moveTo>
                  <a:pt x="1732936" y="0"/>
                </a:moveTo>
                <a:cubicBezTo>
                  <a:pt x="3030755" y="0"/>
                  <a:pt x="4082846" y="999266"/>
                  <a:pt x="4082846" y="2231923"/>
                </a:cubicBezTo>
                <a:cubicBezTo>
                  <a:pt x="4082846" y="3464580"/>
                  <a:pt x="3030755" y="4463846"/>
                  <a:pt x="1732936" y="4463846"/>
                </a:cubicBezTo>
                <a:cubicBezTo>
                  <a:pt x="1084027" y="4463846"/>
                  <a:pt x="496549" y="4214030"/>
                  <a:pt x="71299" y="3810131"/>
                </a:cubicBezTo>
                <a:lnTo>
                  <a:pt x="1" y="3735622"/>
                </a:lnTo>
                <a:lnTo>
                  <a:pt x="80370" y="3651634"/>
                </a:lnTo>
                <a:cubicBezTo>
                  <a:pt x="415598" y="3265827"/>
                  <a:pt x="616975" y="2771212"/>
                  <a:pt x="616975" y="2231924"/>
                </a:cubicBezTo>
                <a:cubicBezTo>
                  <a:pt x="616975" y="1692637"/>
                  <a:pt x="415598" y="1198022"/>
                  <a:pt x="80370" y="812214"/>
                </a:cubicBezTo>
                <a:lnTo>
                  <a:pt x="0" y="728225"/>
                </a:lnTo>
                <a:lnTo>
                  <a:pt x="71299" y="653715"/>
                </a:lnTo>
                <a:cubicBezTo>
                  <a:pt x="496549" y="249817"/>
                  <a:pt x="1084027" y="0"/>
                  <a:pt x="1732936"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2B709293-A6ED-42AC-93FE-4B497A045105}"/>
              </a:ext>
            </a:extLst>
          </p:cNvPr>
          <p:cNvSpPr/>
          <p:nvPr/>
        </p:nvSpPr>
        <p:spPr>
          <a:xfrm>
            <a:off x="2306065" y="2021603"/>
            <a:ext cx="4082846" cy="4463846"/>
          </a:xfrm>
          <a:custGeom>
            <a:avLst/>
            <a:gdLst>
              <a:gd name="connsiteX0" fmla="*/ 2349910 w 4082846"/>
              <a:gd name="connsiteY0" fmla="*/ 0 h 4463846"/>
              <a:gd name="connsiteX1" fmla="*/ 4011547 w 4082846"/>
              <a:gd name="connsiteY1" fmla="*/ 653715 h 4463846"/>
              <a:gd name="connsiteX2" fmla="*/ 4082845 w 4082846"/>
              <a:gd name="connsiteY2" fmla="*/ 728224 h 4463846"/>
              <a:gd name="connsiteX3" fmla="*/ 4002476 w 4082846"/>
              <a:gd name="connsiteY3" fmla="*/ 812212 h 4463846"/>
              <a:gd name="connsiteX4" fmla="*/ 3465871 w 4082846"/>
              <a:gd name="connsiteY4" fmla="*/ 2231922 h 4463846"/>
              <a:gd name="connsiteX5" fmla="*/ 4002476 w 4082846"/>
              <a:gd name="connsiteY5" fmla="*/ 3651632 h 4463846"/>
              <a:gd name="connsiteX6" fmla="*/ 4082846 w 4082846"/>
              <a:gd name="connsiteY6" fmla="*/ 3735621 h 4463846"/>
              <a:gd name="connsiteX7" fmla="*/ 4011547 w 4082846"/>
              <a:gd name="connsiteY7" fmla="*/ 3810131 h 4463846"/>
              <a:gd name="connsiteX8" fmla="*/ 2349910 w 4082846"/>
              <a:gd name="connsiteY8" fmla="*/ 4463846 h 4463846"/>
              <a:gd name="connsiteX9" fmla="*/ 0 w 4082846"/>
              <a:gd name="connsiteY9" fmla="*/ 2231923 h 4463846"/>
              <a:gd name="connsiteX10" fmla="*/ 2349910 w 4082846"/>
              <a:gd name="connsiteY10" fmla="*/ 0 h 4463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82846" h="4463846">
                <a:moveTo>
                  <a:pt x="2349910" y="0"/>
                </a:moveTo>
                <a:cubicBezTo>
                  <a:pt x="2998819" y="0"/>
                  <a:pt x="3586297" y="249817"/>
                  <a:pt x="4011547" y="653715"/>
                </a:cubicBezTo>
                <a:lnTo>
                  <a:pt x="4082845" y="728224"/>
                </a:lnTo>
                <a:lnTo>
                  <a:pt x="4002476" y="812212"/>
                </a:lnTo>
                <a:cubicBezTo>
                  <a:pt x="3667248" y="1198020"/>
                  <a:pt x="3465871" y="1692635"/>
                  <a:pt x="3465871" y="2231922"/>
                </a:cubicBezTo>
                <a:cubicBezTo>
                  <a:pt x="3465871" y="2771210"/>
                  <a:pt x="3667248" y="3265825"/>
                  <a:pt x="4002476" y="3651632"/>
                </a:cubicBezTo>
                <a:lnTo>
                  <a:pt x="4082846" y="3735621"/>
                </a:lnTo>
                <a:lnTo>
                  <a:pt x="4011547" y="3810131"/>
                </a:lnTo>
                <a:cubicBezTo>
                  <a:pt x="3586297" y="4214030"/>
                  <a:pt x="2998819" y="4463846"/>
                  <a:pt x="2349910" y="4463846"/>
                </a:cubicBezTo>
                <a:cubicBezTo>
                  <a:pt x="1052091" y="4463846"/>
                  <a:pt x="0" y="3464580"/>
                  <a:pt x="0" y="2231923"/>
                </a:cubicBezTo>
                <a:cubicBezTo>
                  <a:pt x="0" y="999266"/>
                  <a:pt x="1052091" y="0"/>
                  <a:pt x="2349910" y="0"/>
                </a:cubicBezTo>
                <a:close/>
              </a:path>
            </a:pathLst>
          </a:cu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EB0AABF6-0D10-4242-A32D-A4EF2F35336F}"/>
              </a:ext>
            </a:extLst>
          </p:cNvPr>
          <p:cNvSpPr txBox="1"/>
          <p:nvPr/>
        </p:nvSpPr>
        <p:spPr>
          <a:xfrm>
            <a:off x="2632042" y="3753028"/>
            <a:ext cx="2196944" cy="584775"/>
          </a:xfrm>
          <a:prstGeom prst="rect">
            <a:avLst/>
          </a:prstGeom>
          <a:noFill/>
        </p:spPr>
        <p:txBody>
          <a:bodyPr wrap="square" rtlCol="0">
            <a:spAutoFit/>
          </a:bodyPr>
          <a:lstStyle/>
          <a:p>
            <a:r>
              <a:rPr lang="en-US" sz="3200" b="1" dirty="0">
                <a:latin typeface="Consolas" panose="020B0609020204030204" pitchFamily="49" charset="0"/>
              </a:rPr>
              <a:t>TABLE A</a:t>
            </a:r>
          </a:p>
        </p:txBody>
      </p:sp>
      <p:sp>
        <p:nvSpPr>
          <p:cNvPr id="21" name="TextBox 20">
            <a:extLst>
              <a:ext uri="{FF2B5EF4-FFF2-40B4-BE49-F238E27FC236}">
                <a16:creationId xmlns:a16="http://schemas.microsoft.com/office/drawing/2014/main" id="{2B7E9AAC-6A84-4AD5-AD6F-CB35A95901D2}"/>
              </a:ext>
            </a:extLst>
          </p:cNvPr>
          <p:cNvSpPr txBox="1"/>
          <p:nvPr/>
        </p:nvSpPr>
        <p:spPr>
          <a:xfrm>
            <a:off x="7914891" y="3770613"/>
            <a:ext cx="2196944" cy="584775"/>
          </a:xfrm>
          <a:prstGeom prst="rect">
            <a:avLst/>
          </a:prstGeom>
          <a:noFill/>
        </p:spPr>
        <p:txBody>
          <a:bodyPr wrap="square" rtlCol="0">
            <a:spAutoFit/>
          </a:bodyPr>
          <a:lstStyle/>
          <a:p>
            <a:r>
              <a:rPr lang="en-US" sz="3200" b="1" dirty="0">
                <a:latin typeface="Consolas" panose="020B0609020204030204" pitchFamily="49" charset="0"/>
              </a:rPr>
              <a:t>TABLE B</a:t>
            </a:r>
          </a:p>
        </p:txBody>
      </p:sp>
    </p:spTree>
    <p:extLst>
      <p:ext uri="{BB962C8B-B14F-4D97-AF65-F5344CB8AC3E}">
        <p14:creationId xmlns:p14="http://schemas.microsoft.com/office/powerpoint/2010/main" val="42557987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1447363" cy="923330"/>
          </a:xfrm>
          <a:prstGeom prst="rect">
            <a:avLst/>
          </a:prstGeom>
          <a:noFill/>
        </p:spPr>
        <p:txBody>
          <a:bodyPr wrap="square" rtlCol="0">
            <a:spAutoFit/>
          </a:bodyPr>
          <a:lstStyle/>
          <a:p>
            <a:r>
              <a:rPr lang="en-US" sz="5400" dirty="0">
                <a:latin typeface="Aliens &amp; cows" panose="00000500000000000000" pitchFamily="2" charset="0"/>
              </a:rPr>
              <a:t>Visualizing a </a:t>
            </a:r>
            <a:r>
              <a:rPr lang="en-US" sz="5400" dirty="0">
                <a:latin typeface="Consolas" panose="020B0609020204030204" pitchFamily="49" charset="0"/>
              </a:rPr>
              <a:t>LEFT OUTER JOIN</a:t>
            </a:r>
          </a:p>
        </p:txBody>
      </p:sp>
      <p:pic>
        <p:nvPicPr>
          <p:cNvPr id="6" name="Picture 5" descr="A close up of a sign&#10;&#10;Description automatically generated">
            <a:extLst>
              <a:ext uri="{FF2B5EF4-FFF2-40B4-BE49-F238E27FC236}">
                <a16:creationId xmlns:a16="http://schemas.microsoft.com/office/drawing/2014/main" id="{69CD627F-A48D-4910-BDAB-E86D1B428A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sp>
        <p:nvSpPr>
          <p:cNvPr id="4" name="TextBox 3">
            <a:extLst>
              <a:ext uri="{FF2B5EF4-FFF2-40B4-BE49-F238E27FC236}">
                <a16:creationId xmlns:a16="http://schemas.microsoft.com/office/drawing/2014/main" id="{6B91CB8A-C7EE-41CA-A04A-272C93E55D91}"/>
              </a:ext>
            </a:extLst>
          </p:cNvPr>
          <p:cNvSpPr txBox="1"/>
          <p:nvPr/>
        </p:nvSpPr>
        <p:spPr>
          <a:xfrm>
            <a:off x="121098" y="6347034"/>
            <a:ext cx="5974902" cy="369332"/>
          </a:xfrm>
          <a:prstGeom prst="rect">
            <a:avLst/>
          </a:prstGeom>
          <a:noFill/>
        </p:spPr>
        <p:txBody>
          <a:bodyPr wrap="square" rtlCol="0">
            <a:spAutoFit/>
          </a:bodyPr>
          <a:lstStyle/>
          <a:p>
            <a:r>
              <a:rPr lang="en-US" dirty="0">
                <a:latin typeface="Pragmatica" panose="020B0403040502020204"/>
                <a:hlinkClick r:id="rId4"/>
              </a:rPr>
              <a:t>https://github.com/gadenbuie/tidyexplain#mutating-joins</a:t>
            </a:r>
            <a:r>
              <a:rPr lang="en-US" dirty="0">
                <a:latin typeface="Pragmatica" panose="020B0403040502020204"/>
              </a:rPr>
              <a:t>  </a:t>
            </a:r>
          </a:p>
        </p:txBody>
      </p:sp>
      <p:pic>
        <p:nvPicPr>
          <p:cNvPr id="5" name="Picture 4" descr="A screenshot of a cell phone&#10;&#10;Description automatically generated">
            <a:extLst>
              <a:ext uri="{FF2B5EF4-FFF2-40B4-BE49-F238E27FC236}">
                <a16:creationId xmlns:a16="http://schemas.microsoft.com/office/drawing/2014/main" id="{29C8F932-D99D-4940-9B24-CD5EC627718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13986" y="1234941"/>
            <a:ext cx="4913870" cy="4913870"/>
          </a:xfrm>
          <a:prstGeom prst="rect">
            <a:avLst/>
          </a:prstGeom>
        </p:spPr>
      </p:pic>
    </p:spTree>
    <p:extLst>
      <p:ext uri="{BB962C8B-B14F-4D97-AF65-F5344CB8AC3E}">
        <p14:creationId xmlns:p14="http://schemas.microsoft.com/office/powerpoint/2010/main" val="267283128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47240" y="599163"/>
            <a:ext cx="9873085" cy="769441"/>
          </a:xfrm>
          <a:prstGeom prst="rect">
            <a:avLst/>
          </a:prstGeom>
          <a:noFill/>
        </p:spPr>
        <p:txBody>
          <a:bodyPr wrap="square" rtlCol="0">
            <a:spAutoFit/>
          </a:bodyPr>
          <a:lstStyle/>
          <a:p>
            <a:r>
              <a:rPr lang="en-US" sz="4400" dirty="0">
                <a:solidFill>
                  <a:srgbClr val="707070"/>
                </a:solidFill>
                <a:latin typeface="Aliens &amp; cows" panose="00000500000000000000" pitchFamily="2" charset="0"/>
              </a:rPr>
              <a:t>Demo: </a:t>
            </a:r>
            <a:r>
              <a:rPr lang="en-US" sz="4400" dirty="0">
                <a:solidFill>
                  <a:srgbClr val="707070"/>
                </a:solidFill>
                <a:latin typeface="Consolas" panose="020B0609020204030204" pitchFamily="49" charset="0"/>
              </a:rPr>
              <a:t>left-outer-join-</a:t>
            </a:r>
            <a:r>
              <a:rPr lang="en-US" sz="4400" dirty="0" err="1">
                <a:solidFill>
                  <a:srgbClr val="707070"/>
                </a:solidFill>
                <a:latin typeface="Consolas" panose="020B0609020204030204" pitchFamily="49" charset="0"/>
              </a:rPr>
              <a:t>demo.sql</a:t>
            </a:r>
            <a:endParaRPr lang="en-US" sz="4400" dirty="0">
              <a:solidFill>
                <a:srgbClr val="707070"/>
              </a:solidFill>
              <a:latin typeface="Consolas" panose="020B0609020204030204" pitchFamily="49" charset="0"/>
            </a:endParaRPr>
          </a:p>
        </p:txBody>
      </p:sp>
      <p:pic>
        <p:nvPicPr>
          <p:cNvPr id="15" name="Picture 14" descr="A close up of a sign&#10;&#10;Description automatically generated">
            <a:extLst>
              <a:ext uri="{FF2B5EF4-FFF2-40B4-BE49-F238E27FC236}">
                <a16:creationId xmlns:a16="http://schemas.microsoft.com/office/drawing/2014/main" id="{29761B90-A7DE-4A60-A915-F085BD87CA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spTree>
    <p:extLst>
      <p:ext uri="{BB962C8B-B14F-4D97-AF65-F5344CB8AC3E}">
        <p14:creationId xmlns:p14="http://schemas.microsoft.com/office/powerpoint/2010/main" val="377211593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74420" y="0"/>
            <a:ext cx="5617580" cy="6858000"/>
          </a:xfrm>
          <a:prstGeom prst="rect">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69227" t="33418" r="20112" b="50548"/>
          <a:stretch/>
        </p:blipFill>
        <p:spPr>
          <a:xfrm>
            <a:off x="10386349" y="5029795"/>
            <a:ext cx="1805651" cy="1991719"/>
          </a:xfrm>
          <a:prstGeom prst="rect">
            <a:avLst/>
          </a:prstGeom>
        </p:spPr>
      </p:pic>
      <p:sp>
        <p:nvSpPr>
          <p:cNvPr id="3" name="TextBox 2"/>
          <p:cNvSpPr txBox="1"/>
          <p:nvPr/>
        </p:nvSpPr>
        <p:spPr>
          <a:xfrm>
            <a:off x="173620" y="219919"/>
            <a:ext cx="6400800" cy="4932632"/>
          </a:xfrm>
          <a:prstGeom prst="rect">
            <a:avLst/>
          </a:prstGeom>
          <a:noFill/>
        </p:spPr>
        <p:txBody>
          <a:bodyPr wrap="square" rtlCol="0">
            <a:spAutoFit/>
          </a:bodyPr>
          <a:lstStyle/>
          <a:p>
            <a:r>
              <a:rPr lang="en-US" sz="4000" b="1" dirty="0">
                <a:solidFill>
                  <a:srgbClr val="CF3338"/>
                </a:solidFill>
                <a:latin typeface="Pragmatica" panose="020B0403040502020204" pitchFamily="34" charset="0"/>
              </a:rPr>
              <a:t>Drills </a:t>
            </a:r>
          </a:p>
          <a:p>
            <a:endParaRPr lang="en-US" sz="2800" dirty="0">
              <a:solidFill>
                <a:srgbClr val="CF3338"/>
              </a:solidFill>
              <a:latin typeface="Pragmatica" panose="020B0403040502020204" pitchFamily="34" charset="0"/>
            </a:endParaRPr>
          </a:p>
          <a:p>
            <a:pPr marL="457200" lvl="0" indent="-361950">
              <a:lnSpc>
                <a:spcPct val="115000"/>
              </a:lnSpc>
              <a:spcBef>
                <a:spcPts val="750"/>
              </a:spcBef>
              <a:buClr>
                <a:srgbClr val="C00000"/>
              </a:buClr>
              <a:buSzPts val="2100"/>
              <a:buFont typeface="Arial"/>
              <a:buAutoNum type="arabicPeriod"/>
            </a:pPr>
            <a:r>
              <a:rPr lang="en-US" sz="2400" dirty="0">
                <a:solidFill>
                  <a:srgbClr val="C00000"/>
                </a:solidFill>
                <a:latin typeface="Pragmatica" panose="020B0403040502020204"/>
              </a:rPr>
              <a:t>Find the maximum annual salary paid to anyone included in </a:t>
            </a:r>
            <a:r>
              <a:rPr lang="en-US" sz="2400" dirty="0">
                <a:solidFill>
                  <a:srgbClr val="C00000"/>
                </a:solidFill>
                <a:latin typeface="Consolas" panose="020B0609020204030204" pitchFamily="49" charset="0"/>
              </a:rPr>
              <a:t>Master</a:t>
            </a:r>
            <a:r>
              <a:rPr lang="en-US" sz="2400" dirty="0">
                <a:solidFill>
                  <a:srgbClr val="C00000"/>
                </a:solidFill>
                <a:latin typeface="Pragmatica" panose="020B0403040502020204"/>
              </a:rPr>
              <a:t>, sorted descending by salary.</a:t>
            </a:r>
          </a:p>
          <a:p>
            <a:pPr marL="457200" lvl="0" indent="-361950">
              <a:lnSpc>
                <a:spcPct val="115000"/>
              </a:lnSpc>
              <a:spcBef>
                <a:spcPts val="750"/>
              </a:spcBef>
              <a:buClr>
                <a:srgbClr val="C00000"/>
              </a:buClr>
              <a:buSzPts val="2100"/>
              <a:buFont typeface="Arial"/>
              <a:buAutoNum type="arabicPeriod"/>
            </a:pPr>
            <a:r>
              <a:rPr lang="en-US" sz="2400" dirty="0">
                <a:solidFill>
                  <a:srgbClr val="C00000"/>
                </a:solidFill>
                <a:latin typeface="Pragmatica" panose="020B0403040502020204"/>
              </a:rPr>
              <a:t>Keeping the names of all schools listed in Schools, find the first name, last name and years played for all schools (Check </a:t>
            </a:r>
            <a:r>
              <a:rPr lang="en-US" sz="2400" dirty="0" err="1">
                <a:solidFill>
                  <a:srgbClr val="C00000"/>
                </a:solidFill>
                <a:latin typeface="Consolas" panose="020B0609020204030204" pitchFamily="49" charset="0"/>
              </a:rPr>
              <a:t>CollegePlaying</a:t>
            </a:r>
            <a:r>
              <a:rPr lang="en-US" sz="2400" dirty="0">
                <a:solidFill>
                  <a:srgbClr val="C00000"/>
                </a:solidFill>
                <a:latin typeface="Pragmatica" panose="020B0403040502020204"/>
              </a:rPr>
              <a:t>).</a:t>
            </a:r>
          </a:p>
          <a:p>
            <a:endParaRPr lang="en-US" sz="4000" dirty="0">
              <a:solidFill>
                <a:srgbClr val="CF3338"/>
              </a:solidFill>
              <a:latin typeface="Pragmatica" panose="020B0403040502020204" pitchFamily="34" charset="0"/>
            </a:endParaRPr>
          </a:p>
        </p:txBody>
      </p:sp>
    </p:spTree>
    <p:extLst>
      <p:ext uri="{BB962C8B-B14F-4D97-AF65-F5344CB8AC3E}">
        <p14:creationId xmlns:p14="http://schemas.microsoft.com/office/powerpoint/2010/main" val="11890207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74420" y="0"/>
            <a:ext cx="5617580" cy="6858000"/>
          </a:xfrm>
          <a:prstGeom prst="rect">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69227" t="33418" r="20112" b="50548"/>
          <a:stretch/>
        </p:blipFill>
        <p:spPr>
          <a:xfrm>
            <a:off x="10386349" y="5029795"/>
            <a:ext cx="1805651" cy="1991719"/>
          </a:xfrm>
          <a:prstGeom prst="rect">
            <a:avLst/>
          </a:prstGeom>
        </p:spPr>
      </p:pic>
      <p:sp>
        <p:nvSpPr>
          <p:cNvPr id="3" name="TextBox 2"/>
          <p:cNvSpPr txBox="1"/>
          <p:nvPr/>
        </p:nvSpPr>
        <p:spPr>
          <a:xfrm>
            <a:off x="173620" y="219919"/>
            <a:ext cx="6400800" cy="5459956"/>
          </a:xfrm>
          <a:prstGeom prst="rect">
            <a:avLst/>
          </a:prstGeom>
          <a:noFill/>
        </p:spPr>
        <p:txBody>
          <a:bodyPr wrap="square" rtlCol="0">
            <a:spAutoFit/>
          </a:bodyPr>
          <a:lstStyle/>
          <a:p>
            <a:r>
              <a:rPr lang="en-US" sz="4000" b="1" dirty="0">
                <a:solidFill>
                  <a:srgbClr val="CF3338"/>
                </a:solidFill>
                <a:latin typeface="Pragmatica" panose="020B0403040502020204" pitchFamily="34" charset="0"/>
              </a:rPr>
              <a:t>Drills </a:t>
            </a:r>
          </a:p>
          <a:p>
            <a:endParaRPr lang="en-US" sz="2800" dirty="0">
              <a:solidFill>
                <a:srgbClr val="CF3338"/>
              </a:solidFill>
              <a:latin typeface="Pragmatica" panose="020B0403040502020204" pitchFamily="34" charset="0"/>
            </a:endParaRPr>
          </a:p>
          <a:p>
            <a:pPr marL="457200" lvl="0" indent="-361950">
              <a:lnSpc>
                <a:spcPct val="115000"/>
              </a:lnSpc>
              <a:spcBef>
                <a:spcPts val="750"/>
              </a:spcBef>
              <a:buClr>
                <a:srgbClr val="C00000"/>
              </a:buClr>
              <a:buSzPts val="2100"/>
              <a:buFont typeface="Arial"/>
              <a:buAutoNum type="arabicPeriod"/>
            </a:pPr>
            <a:r>
              <a:rPr lang="en-US" sz="2400" dirty="0">
                <a:solidFill>
                  <a:srgbClr val="C00000"/>
                </a:solidFill>
                <a:latin typeface="Pragmatica" panose="020B0403040502020204"/>
              </a:rPr>
              <a:t>Find the maximum annual salary paid to anyone included in </a:t>
            </a:r>
            <a:r>
              <a:rPr lang="en-US" sz="2400" dirty="0">
                <a:solidFill>
                  <a:srgbClr val="C00000"/>
                </a:solidFill>
                <a:latin typeface="Consolas" panose="020B0609020204030204" pitchFamily="49" charset="0"/>
              </a:rPr>
              <a:t>Master</a:t>
            </a:r>
            <a:r>
              <a:rPr lang="en-US" sz="2400" dirty="0">
                <a:solidFill>
                  <a:srgbClr val="C00000"/>
                </a:solidFill>
                <a:latin typeface="Pragmatica" panose="020B0403040502020204"/>
              </a:rPr>
              <a:t>, sorted descending by salary.</a:t>
            </a:r>
          </a:p>
          <a:p>
            <a:pPr marL="457200" lvl="0" indent="-361950">
              <a:lnSpc>
                <a:spcPct val="115000"/>
              </a:lnSpc>
              <a:spcBef>
                <a:spcPts val="750"/>
              </a:spcBef>
              <a:buClr>
                <a:srgbClr val="C00000"/>
              </a:buClr>
              <a:buSzPts val="2100"/>
              <a:buFont typeface="Arial"/>
              <a:buAutoNum type="arabicPeriod"/>
            </a:pPr>
            <a:r>
              <a:rPr lang="en-US" sz="2400" dirty="0">
                <a:solidFill>
                  <a:srgbClr val="C00000"/>
                </a:solidFill>
                <a:latin typeface="Pragmatica" panose="020B0403040502020204"/>
              </a:rPr>
              <a:t>Keeping the names of all schools listed in Schools, find the first name, last name and years played for all schools (Check </a:t>
            </a:r>
            <a:r>
              <a:rPr lang="en-US" sz="2400" dirty="0" err="1">
                <a:solidFill>
                  <a:srgbClr val="C00000"/>
                </a:solidFill>
                <a:latin typeface="Consolas" panose="020B0609020204030204" pitchFamily="49" charset="0"/>
              </a:rPr>
              <a:t>CollegePlaying</a:t>
            </a:r>
            <a:r>
              <a:rPr lang="en-US" sz="2400" dirty="0">
                <a:solidFill>
                  <a:srgbClr val="C00000"/>
                </a:solidFill>
                <a:latin typeface="Pragmatica" panose="020B0403040502020204"/>
              </a:rPr>
              <a:t>).</a:t>
            </a:r>
          </a:p>
          <a:p>
            <a:pPr marL="95250" lvl="0">
              <a:lnSpc>
                <a:spcPct val="115000"/>
              </a:lnSpc>
              <a:spcBef>
                <a:spcPts val="750"/>
              </a:spcBef>
              <a:buClr>
                <a:srgbClr val="C00000"/>
              </a:buClr>
              <a:buSzPts val="2100"/>
            </a:pPr>
            <a:r>
              <a:rPr lang="en-US" sz="2400" dirty="0">
                <a:solidFill>
                  <a:srgbClr val="C00000"/>
                </a:solidFill>
                <a:latin typeface="Pragmatica" panose="020B0403040502020204"/>
              </a:rPr>
              <a:t>Solutions: </a:t>
            </a:r>
            <a:r>
              <a:rPr lang="en-US" sz="2400" dirty="0">
                <a:solidFill>
                  <a:srgbClr val="C00000"/>
                </a:solidFill>
                <a:latin typeface="Consolas" panose="020B0609020204030204" pitchFamily="49" charset="0"/>
              </a:rPr>
              <a:t>left-outer-join-</a:t>
            </a:r>
            <a:r>
              <a:rPr lang="en-US" sz="2400" dirty="0" err="1">
                <a:solidFill>
                  <a:srgbClr val="C00000"/>
                </a:solidFill>
                <a:latin typeface="Consolas" panose="020B0609020204030204" pitchFamily="49" charset="0"/>
              </a:rPr>
              <a:t>drills.sql</a:t>
            </a:r>
            <a:endParaRPr lang="en-US" sz="2400" dirty="0">
              <a:solidFill>
                <a:srgbClr val="C00000"/>
              </a:solidFill>
              <a:latin typeface="Consolas" panose="020B0609020204030204" pitchFamily="49" charset="0"/>
            </a:endParaRPr>
          </a:p>
          <a:p>
            <a:endParaRPr lang="en-US" sz="4000" dirty="0">
              <a:solidFill>
                <a:srgbClr val="CF3338"/>
              </a:solidFill>
              <a:latin typeface="Pragmatica" panose="020B0403040502020204" pitchFamily="34" charset="0"/>
            </a:endParaRPr>
          </a:p>
        </p:txBody>
      </p:sp>
    </p:spTree>
    <p:extLst>
      <p:ext uri="{BB962C8B-B14F-4D97-AF65-F5344CB8AC3E}">
        <p14:creationId xmlns:p14="http://schemas.microsoft.com/office/powerpoint/2010/main" val="23560066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47240" y="113388"/>
            <a:ext cx="7986531" cy="1015663"/>
          </a:xfrm>
          <a:prstGeom prst="rect">
            <a:avLst/>
          </a:prstGeom>
          <a:noFill/>
        </p:spPr>
        <p:txBody>
          <a:bodyPr wrap="square" rtlCol="0">
            <a:spAutoFit/>
          </a:bodyPr>
          <a:lstStyle/>
          <a:p>
            <a:r>
              <a:rPr lang="en-US" sz="6000" dirty="0">
                <a:latin typeface="Aliens &amp; cows" panose="00000500000000000000" pitchFamily="2" charset="0"/>
              </a:rPr>
              <a:t>Relational databases</a:t>
            </a:r>
          </a:p>
        </p:txBody>
      </p:sp>
      <p:sp>
        <p:nvSpPr>
          <p:cNvPr id="3" name="TextBox 2"/>
          <p:cNvSpPr txBox="1"/>
          <p:nvPr/>
        </p:nvSpPr>
        <p:spPr>
          <a:xfrm>
            <a:off x="347240" y="1383697"/>
            <a:ext cx="9595413" cy="1156855"/>
          </a:xfrm>
          <a:prstGeom prst="rect">
            <a:avLst/>
          </a:prstGeom>
          <a:noFill/>
        </p:spPr>
        <p:txBody>
          <a:bodyPr wrap="square" rtlCol="0">
            <a:spAutoFit/>
          </a:bodyPr>
          <a:lstStyle/>
          <a:p>
            <a:pPr marL="457200" marR="190500" lvl="0" indent="-381000">
              <a:lnSpc>
                <a:spcPct val="115000"/>
              </a:lnSpc>
              <a:spcBef>
                <a:spcPts val="800"/>
              </a:spcBef>
              <a:buClr>
                <a:srgbClr val="CF3338"/>
              </a:buClr>
              <a:buSzPts val="2400"/>
              <a:buChar char="•"/>
            </a:pPr>
            <a:r>
              <a:rPr lang="en-US" sz="2800" dirty="0">
                <a:solidFill>
                  <a:srgbClr val="505050"/>
                </a:solidFill>
              </a:rPr>
              <a:t>1970s origins…</a:t>
            </a:r>
          </a:p>
          <a:p>
            <a:pPr marL="914400" marR="190500" lvl="1" indent="-381000">
              <a:lnSpc>
                <a:spcPct val="115000"/>
              </a:lnSpc>
              <a:spcBef>
                <a:spcPts val="800"/>
              </a:spcBef>
              <a:buClr>
                <a:srgbClr val="CF3338"/>
              </a:buClr>
              <a:buSzPts val="2400"/>
              <a:buChar char="•"/>
            </a:pPr>
            <a:r>
              <a:rPr lang="en-US" sz="2800" dirty="0">
                <a:solidFill>
                  <a:srgbClr val="505050"/>
                </a:solidFill>
              </a:rPr>
              <a:t>Still with us today!</a:t>
            </a:r>
          </a:p>
        </p:txBody>
      </p:sp>
      <p:pic>
        <p:nvPicPr>
          <p:cNvPr id="15" name="Picture 14" descr="A close up of a sign&#10;&#10;Description automatically generated">
            <a:extLst>
              <a:ext uri="{FF2B5EF4-FFF2-40B4-BE49-F238E27FC236}">
                <a16:creationId xmlns:a16="http://schemas.microsoft.com/office/drawing/2014/main" id="{29761B90-A7DE-4A60-A915-F085BD87CA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pic>
        <p:nvPicPr>
          <p:cNvPr id="5" name="Google Shape;153;p21">
            <a:extLst>
              <a:ext uri="{FF2B5EF4-FFF2-40B4-BE49-F238E27FC236}">
                <a16:creationId xmlns:a16="http://schemas.microsoft.com/office/drawing/2014/main" id="{5C9D2849-7B2B-4F69-9333-6D5066246808}"/>
              </a:ext>
            </a:extLst>
          </p:cNvPr>
          <p:cNvPicPr preferRelativeResize="0"/>
          <p:nvPr/>
        </p:nvPicPr>
        <p:blipFill>
          <a:blip r:embed="rId3">
            <a:alphaModFix/>
          </a:blip>
          <a:stretch>
            <a:fillRect/>
          </a:stretch>
        </p:blipFill>
        <p:spPr>
          <a:xfrm>
            <a:off x="1721205" y="3711631"/>
            <a:ext cx="1534123" cy="1705501"/>
          </a:xfrm>
          <a:prstGeom prst="rect">
            <a:avLst/>
          </a:prstGeom>
          <a:noFill/>
          <a:ln>
            <a:noFill/>
          </a:ln>
        </p:spPr>
      </p:pic>
      <p:pic>
        <p:nvPicPr>
          <p:cNvPr id="7" name="Google Shape;155;p21">
            <a:extLst>
              <a:ext uri="{FF2B5EF4-FFF2-40B4-BE49-F238E27FC236}">
                <a16:creationId xmlns:a16="http://schemas.microsoft.com/office/drawing/2014/main" id="{9F75181A-818B-4785-9CC3-6D23960079A8}"/>
              </a:ext>
            </a:extLst>
          </p:cNvPr>
          <p:cNvPicPr preferRelativeResize="0"/>
          <p:nvPr/>
        </p:nvPicPr>
        <p:blipFill>
          <a:blip r:embed="rId4">
            <a:alphaModFix/>
          </a:blip>
          <a:stretch>
            <a:fillRect/>
          </a:stretch>
        </p:blipFill>
        <p:spPr>
          <a:xfrm>
            <a:off x="8333772" y="5162660"/>
            <a:ext cx="2337780" cy="1200924"/>
          </a:xfrm>
          <a:prstGeom prst="rect">
            <a:avLst/>
          </a:prstGeom>
          <a:noFill/>
          <a:ln>
            <a:noFill/>
          </a:ln>
        </p:spPr>
      </p:pic>
      <p:pic>
        <p:nvPicPr>
          <p:cNvPr id="9" name="Google Shape;157;p21">
            <a:extLst>
              <a:ext uri="{FF2B5EF4-FFF2-40B4-BE49-F238E27FC236}">
                <a16:creationId xmlns:a16="http://schemas.microsoft.com/office/drawing/2014/main" id="{74D72746-4B0B-4F12-AA74-5C8939CD6E8D}"/>
              </a:ext>
            </a:extLst>
          </p:cNvPr>
          <p:cNvPicPr preferRelativeResize="0"/>
          <p:nvPr/>
        </p:nvPicPr>
        <p:blipFill>
          <a:blip r:embed="rId5">
            <a:alphaModFix/>
          </a:blip>
          <a:stretch>
            <a:fillRect/>
          </a:stretch>
        </p:blipFill>
        <p:spPr>
          <a:xfrm>
            <a:off x="4351066" y="4675695"/>
            <a:ext cx="1550954" cy="1399070"/>
          </a:xfrm>
          <a:prstGeom prst="rect">
            <a:avLst/>
          </a:prstGeom>
          <a:noFill/>
          <a:ln>
            <a:noFill/>
          </a:ln>
        </p:spPr>
      </p:pic>
      <p:pic>
        <p:nvPicPr>
          <p:cNvPr id="1028" name="Picture 4">
            <a:extLst>
              <a:ext uri="{FF2B5EF4-FFF2-40B4-BE49-F238E27FC236}">
                <a16:creationId xmlns:a16="http://schemas.microsoft.com/office/drawing/2014/main" id="{3DCD0411-B043-4E8A-AC66-42A782E03DC2}"/>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371539" y="1984058"/>
            <a:ext cx="1745698" cy="141119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Samsung Logo PNG Transparent &amp; SVG Vector - Freebie Supply">
            <a:extLst>
              <a:ext uri="{FF2B5EF4-FFF2-40B4-BE49-F238E27FC236}">
                <a16:creationId xmlns:a16="http://schemas.microsoft.com/office/drawing/2014/main" id="{5E42ED89-26ED-4BA9-8F21-3E568ABEE0B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219956" y="2992787"/>
            <a:ext cx="2857500" cy="214312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Oracle Logo transparent PNG - StickPNG">
            <a:extLst>
              <a:ext uri="{FF2B5EF4-FFF2-40B4-BE49-F238E27FC236}">
                <a16:creationId xmlns:a16="http://schemas.microsoft.com/office/drawing/2014/main" id="{287E60DB-3F5D-44BB-94E8-157C32E6A9C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343710" y="1932132"/>
            <a:ext cx="2051682" cy="20516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805437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520861" y="393539"/>
            <a:ext cx="10324617" cy="2123658"/>
          </a:xfrm>
          <a:prstGeom prst="rect">
            <a:avLst/>
          </a:prstGeom>
          <a:noFill/>
        </p:spPr>
        <p:txBody>
          <a:bodyPr wrap="square" rtlCol="0">
            <a:spAutoFit/>
          </a:bodyPr>
          <a:lstStyle/>
          <a:p>
            <a:r>
              <a:rPr lang="en-US" sz="6600" b="1" dirty="0">
                <a:solidFill>
                  <a:schemeClr val="bg1"/>
                </a:solidFill>
                <a:latin typeface="Normafixed Tryout" panose="00000409000000000000" pitchFamily="49" charset="0"/>
              </a:rPr>
              <a:t>From “That’s hard in Excel!” to “That’s easy in SQL!”</a:t>
            </a:r>
            <a:endParaRPr lang="en-US" sz="6600" b="1" dirty="0">
              <a:solidFill>
                <a:schemeClr val="bg1"/>
              </a:solidFill>
              <a:latin typeface="Consolas" panose="020B0609020204030204" pitchFamily="49" charset="0"/>
            </a:endParaRPr>
          </a:p>
        </p:txBody>
      </p:sp>
    </p:spTree>
    <p:extLst>
      <p:ext uri="{BB962C8B-B14F-4D97-AF65-F5344CB8AC3E}">
        <p14:creationId xmlns:p14="http://schemas.microsoft.com/office/powerpoint/2010/main" val="52721307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47240" y="599163"/>
            <a:ext cx="9873085" cy="1446550"/>
          </a:xfrm>
          <a:prstGeom prst="rect">
            <a:avLst/>
          </a:prstGeom>
          <a:noFill/>
        </p:spPr>
        <p:txBody>
          <a:bodyPr wrap="square" rtlCol="0">
            <a:spAutoFit/>
          </a:bodyPr>
          <a:lstStyle/>
          <a:p>
            <a:r>
              <a:rPr lang="en-US" sz="4400" dirty="0">
                <a:solidFill>
                  <a:srgbClr val="707070"/>
                </a:solidFill>
                <a:latin typeface="Aliens &amp; cows" panose="00000500000000000000" pitchFamily="2" charset="0"/>
              </a:rPr>
              <a:t>Demo: </a:t>
            </a:r>
            <a:r>
              <a:rPr lang="en-US" sz="4400" dirty="0">
                <a:solidFill>
                  <a:srgbClr val="707070"/>
                </a:solidFill>
                <a:latin typeface="Consolas" panose="020B0609020204030204" pitchFamily="49" charset="0"/>
              </a:rPr>
              <a:t>hard-in-excel-easy-in-sql.xlsx</a:t>
            </a:r>
          </a:p>
        </p:txBody>
      </p:sp>
      <p:pic>
        <p:nvPicPr>
          <p:cNvPr id="15" name="Picture 14" descr="A close up of a sign&#10;&#10;Description automatically generated">
            <a:extLst>
              <a:ext uri="{FF2B5EF4-FFF2-40B4-BE49-F238E27FC236}">
                <a16:creationId xmlns:a16="http://schemas.microsoft.com/office/drawing/2014/main" id="{29761B90-A7DE-4A60-A915-F085BD87CA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spTree>
    <p:extLst>
      <p:ext uri="{BB962C8B-B14F-4D97-AF65-F5344CB8AC3E}">
        <p14:creationId xmlns:p14="http://schemas.microsoft.com/office/powerpoint/2010/main" val="224893968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47240" y="599163"/>
            <a:ext cx="9873085" cy="1446550"/>
          </a:xfrm>
          <a:prstGeom prst="rect">
            <a:avLst/>
          </a:prstGeom>
          <a:noFill/>
        </p:spPr>
        <p:txBody>
          <a:bodyPr wrap="square" rtlCol="0">
            <a:spAutoFit/>
          </a:bodyPr>
          <a:lstStyle/>
          <a:p>
            <a:r>
              <a:rPr lang="en-US" sz="4400" dirty="0">
                <a:solidFill>
                  <a:srgbClr val="707070"/>
                </a:solidFill>
                <a:latin typeface="Aliens &amp; cows" panose="00000500000000000000" pitchFamily="2" charset="0"/>
              </a:rPr>
              <a:t>Demo: </a:t>
            </a:r>
            <a:r>
              <a:rPr lang="en-US" sz="4400" dirty="0">
                <a:solidFill>
                  <a:srgbClr val="707070"/>
                </a:solidFill>
                <a:latin typeface="Consolas" panose="020B0609020204030204" pitchFamily="49" charset="0"/>
              </a:rPr>
              <a:t>hard-in-excel-easy-in-</a:t>
            </a:r>
            <a:r>
              <a:rPr lang="en-US" sz="4400" dirty="0" err="1">
                <a:solidFill>
                  <a:srgbClr val="707070"/>
                </a:solidFill>
                <a:latin typeface="Consolas" panose="020B0609020204030204" pitchFamily="49" charset="0"/>
              </a:rPr>
              <a:t>sql.sql</a:t>
            </a:r>
            <a:endParaRPr lang="en-US" sz="4400" dirty="0">
              <a:solidFill>
                <a:srgbClr val="707070"/>
              </a:solidFill>
              <a:latin typeface="Consolas" panose="020B0609020204030204" pitchFamily="49" charset="0"/>
            </a:endParaRPr>
          </a:p>
        </p:txBody>
      </p:sp>
      <p:pic>
        <p:nvPicPr>
          <p:cNvPr id="15" name="Picture 14" descr="A close up of a sign&#10;&#10;Description automatically generated">
            <a:extLst>
              <a:ext uri="{FF2B5EF4-FFF2-40B4-BE49-F238E27FC236}">
                <a16:creationId xmlns:a16="http://schemas.microsoft.com/office/drawing/2014/main" id="{29761B90-A7DE-4A60-A915-F085BD87CA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spTree>
    <p:extLst>
      <p:ext uri="{BB962C8B-B14F-4D97-AF65-F5344CB8AC3E}">
        <p14:creationId xmlns:p14="http://schemas.microsoft.com/office/powerpoint/2010/main" val="83134028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1447363" cy="923330"/>
          </a:xfrm>
          <a:prstGeom prst="rect">
            <a:avLst/>
          </a:prstGeom>
          <a:noFill/>
        </p:spPr>
        <p:txBody>
          <a:bodyPr wrap="square" rtlCol="0">
            <a:spAutoFit/>
          </a:bodyPr>
          <a:lstStyle/>
          <a:p>
            <a:r>
              <a:rPr lang="en-US" sz="5400" dirty="0">
                <a:latin typeface="Consolas" panose="020B0609020204030204" pitchFamily="49" charset="0"/>
              </a:rPr>
              <a:t>CASE</a:t>
            </a:r>
            <a:r>
              <a:rPr lang="en-US" sz="5400" dirty="0">
                <a:latin typeface="Aliens &amp; cows" panose="00000500000000000000" pitchFamily="2" charset="0"/>
              </a:rPr>
              <a:t> expressions</a:t>
            </a:r>
          </a:p>
        </p:txBody>
      </p:sp>
      <p:pic>
        <p:nvPicPr>
          <p:cNvPr id="6" name="Picture 5" descr="A close up of a sign&#10;&#10;Description automatically generated">
            <a:extLst>
              <a:ext uri="{FF2B5EF4-FFF2-40B4-BE49-F238E27FC236}">
                <a16:creationId xmlns:a16="http://schemas.microsoft.com/office/drawing/2014/main" id="{69CD627F-A48D-4910-BDAB-E86D1B428A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sp>
        <p:nvSpPr>
          <p:cNvPr id="7" name="Rectangle 6">
            <a:extLst>
              <a:ext uri="{FF2B5EF4-FFF2-40B4-BE49-F238E27FC236}">
                <a16:creationId xmlns:a16="http://schemas.microsoft.com/office/drawing/2014/main" id="{51D280A9-F66D-44B9-BC8F-81C41A487210}"/>
              </a:ext>
            </a:extLst>
          </p:cNvPr>
          <p:cNvSpPr/>
          <p:nvPr/>
        </p:nvSpPr>
        <p:spPr>
          <a:xfrm>
            <a:off x="946766" y="1408014"/>
            <a:ext cx="9338209" cy="4296871"/>
          </a:xfrm>
          <a:prstGeom prst="rect">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115000"/>
              </a:lnSpc>
              <a:buClr>
                <a:schemeClr val="dk2"/>
              </a:buClr>
              <a:buSzPts val="1100"/>
            </a:pPr>
            <a:r>
              <a:rPr lang="en-US" sz="3200" b="1" dirty="0">
                <a:solidFill>
                  <a:srgbClr val="FFFFFF"/>
                </a:solidFill>
                <a:latin typeface="Consolas"/>
                <a:ea typeface="Consolas"/>
                <a:cs typeface="Consolas"/>
                <a:sym typeface="Consolas"/>
              </a:rPr>
              <a:t>CASE</a:t>
            </a:r>
          </a:p>
          <a:p>
            <a:pPr marL="457200" lvl="0">
              <a:lnSpc>
                <a:spcPct val="115000"/>
              </a:lnSpc>
              <a:buClr>
                <a:schemeClr val="dk2"/>
              </a:buClr>
              <a:buSzPts val="1100"/>
            </a:pPr>
            <a:r>
              <a:rPr lang="en-US" sz="3200" b="1" dirty="0">
                <a:solidFill>
                  <a:srgbClr val="FFFFFF"/>
                </a:solidFill>
                <a:latin typeface="Consolas"/>
                <a:ea typeface="Consolas"/>
                <a:cs typeface="Consolas"/>
                <a:sym typeface="Consolas"/>
              </a:rPr>
              <a:t>WHEN condition THEN result-expression</a:t>
            </a:r>
          </a:p>
          <a:p>
            <a:pPr marL="457200" lvl="0">
              <a:lnSpc>
                <a:spcPct val="115000"/>
              </a:lnSpc>
              <a:buClr>
                <a:schemeClr val="dk2"/>
              </a:buClr>
              <a:buSzPts val="1100"/>
            </a:pPr>
            <a:r>
              <a:rPr lang="en-US" sz="3200" b="1" dirty="0">
                <a:solidFill>
                  <a:srgbClr val="FFFFFF"/>
                </a:solidFill>
                <a:latin typeface="Consolas"/>
                <a:ea typeface="Consolas"/>
                <a:cs typeface="Consolas"/>
                <a:sym typeface="Consolas"/>
              </a:rPr>
              <a:t>WHEN condition THEN result-expression ...</a:t>
            </a:r>
          </a:p>
          <a:p>
            <a:pPr lvl="0">
              <a:lnSpc>
                <a:spcPct val="115000"/>
              </a:lnSpc>
              <a:buClr>
                <a:schemeClr val="dk2"/>
              </a:buClr>
              <a:buSzPts val="1100"/>
            </a:pPr>
            <a:r>
              <a:rPr lang="en-US" sz="3200" b="1" dirty="0">
                <a:solidFill>
                  <a:srgbClr val="FFFFFF"/>
                </a:solidFill>
                <a:latin typeface="Consolas"/>
                <a:ea typeface="Consolas"/>
                <a:cs typeface="Consolas"/>
                <a:sym typeface="Consolas"/>
              </a:rPr>
              <a:t>ELSE result-expression</a:t>
            </a:r>
          </a:p>
          <a:p>
            <a:pPr lvl="0">
              <a:lnSpc>
                <a:spcPct val="115000"/>
              </a:lnSpc>
              <a:buClr>
                <a:schemeClr val="dk2"/>
              </a:buClr>
              <a:buSzPts val="1100"/>
            </a:pPr>
            <a:r>
              <a:rPr lang="en-US" sz="3200" b="1" dirty="0">
                <a:solidFill>
                  <a:srgbClr val="FFFFFF"/>
                </a:solidFill>
                <a:latin typeface="Consolas"/>
                <a:ea typeface="Consolas"/>
                <a:cs typeface="Consolas"/>
                <a:sym typeface="Consolas"/>
              </a:rPr>
              <a:t>END AS alias</a:t>
            </a:r>
            <a:endParaRPr lang="en-US" b="1" dirty="0">
              <a:solidFill>
                <a:srgbClr val="FFFFFF"/>
              </a:solidFill>
            </a:endParaRPr>
          </a:p>
        </p:txBody>
      </p:sp>
    </p:spTree>
    <p:extLst>
      <p:ext uri="{BB962C8B-B14F-4D97-AF65-F5344CB8AC3E}">
        <p14:creationId xmlns:p14="http://schemas.microsoft.com/office/powerpoint/2010/main" val="384975925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1447363" cy="923330"/>
          </a:xfrm>
          <a:prstGeom prst="rect">
            <a:avLst/>
          </a:prstGeom>
          <a:noFill/>
        </p:spPr>
        <p:txBody>
          <a:bodyPr wrap="square" rtlCol="0">
            <a:spAutoFit/>
          </a:bodyPr>
          <a:lstStyle/>
          <a:p>
            <a:r>
              <a:rPr lang="en-US" sz="5400" dirty="0">
                <a:latin typeface="Pragmatica"/>
              </a:rPr>
              <a:t>Subqueries as condition:</a:t>
            </a:r>
            <a:r>
              <a:rPr lang="en-US" sz="5400" dirty="0">
                <a:latin typeface="Consolas" panose="020B0609020204030204" pitchFamily="49" charset="0"/>
              </a:rPr>
              <a:t> WHERE</a:t>
            </a:r>
            <a:endParaRPr lang="en-US" sz="5400" dirty="0">
              <a:latin typeface="Aliens &amp; cows" panose="00000500000000000000" pitchFamily="2" charset="0"/>
            </a:endParaRPr>
          </a:p>
        </p:txBody>
      </p:sp>
      <p:pic>
        <p:nvPicPr>
          <p:cNvPr id="6" name="Picture 5" descr="A close up of a sign&#10;&#10;Description automatically generated">
            <a:extLst>
              <a:ext uri="{FF2B5EF4-FFF2-40B4-BE49-F238E27FC236}">
                <a16:creationId xmlns:a16="http://schemas.microsoft.com/office/drawing/2014/main" id="{69CD627F-A48D-4910-BDAB-E86D1B428A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sp>
        <p:nvSpPr>
          <p:cNvPr id="7" name="Rectangle 6">
            <a:extLst>
              <a:ext uri="{FF2B5EF4-FFF2-40B4-BE49-F238E27FC236}">
                <a16:creationId xmlns:a16="http://schemas.microsoft.com/office/drawing/2014/main" id="{51D280A9-F66D-44B9-BC8F-81C41A487210}"/>
              </a:ext>
            </a:extLst>
          </p:cNvPr>
          <p:cNvSpPr/>
          <p:nvPr/>
        </p:nvSpPr>
        <p:spPr>
          <a:xfrm>
            <a:off x="946766" y="1408014"/>
            <a:ext cx="6408191" cy="4296871"/>
          </a:xfrm>
          <a:prstGeom prst="rect">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115000"/>
              </a:lnSpc>
              <a:buSzPts val="1100"/>
            </a:pPr>
            <a:endParaRPr lang="en-US" sz="3200" b="1" dirty="0">
              <a:solidFill>
                <a:srgbClr val="FFFFFF"/>
              </a:solidFill>
              <a:latin typeface="Consolas"/>
              <a:ea typeface="Consolas"/>
              <a:cs typeface="Consolas"/>
              <a:sym typeface="Consolas"/>
            </a:endParaRPr>
          </a:p>
          <a:p>
            <a:pPr lvl="0">
              <a:lnSpc>
                <a:spcPct val="115000"/>
              </a:lnSpc>
              <a:buSzPts val="1100"/>
            </a:pPr>
            <a:r>
              <a:rPr lang="en-US" sz="3200" b="1" dirty="0">
                <a:solidFill>
                  <a:srgbClr val="FFFFFF"/>
                </a:solidFill>
                <a:latin typeface="Consolas"/>
                <a:ea typeface="Consolas"/>
                <a:cs typeface="Consolas"/>
                <a:sym typeface="Consolas"/>
              </a:rPr>
              <a:t>SELECT fields</a:t>
            </a:r>
          </a:p>
          <a:p>
            <a:pPr lvl="0">
              <a:lnSpc>
                <a:spcPct val="115000"/>
              </a:lnSpc>
              <a:buSzPts val="1100"/>
            </a:pPr>
            <a:r>
              <a:rPr lang="en-US" sz="3200" b="1" dirty="0">
                <a:solidFill>
                  <a:srgbClr val="FFFFFF"/>
                </a:solidFill>
                <a:latin typeface="Consolas"/>
                <a:ea typeface="Consolas"/>
                <a:cs typeface="Consolas"/>
                <a:sym typeface="Consolas"/>
              </a:rPr>
              <a:t>FROM table</a:t>
            </a:r>
          </a:p>
          <a:p>
            <a:pPr lvl="0">
              <a:lnSpc>
                <a:spcPct val="115000"/>
              </a:lnSpc>
              <a:buSzPts val="1100"/>
            </a:pPr>
            <a:r>
              <a:rPr lang="en-US" sz="3200" b="1" dirty="0">
                <a:solidFill>
                  <a:srgbClr val="FFFFFF"/>
                </a:solidFill>
                <a:latin typeface="Consolas"/>
                <a:ea typeface="Consolas"/>
                <a:cs typeface="Consolas"/>
                <a:sym typeface="Consolas"/>
              </a:rPr>
              <a:t>WHERE operator</a:t>
            </a:r>
          </a:p>
          <a:p>
            <a:pPr lvl="0">
              <a:lnSpc>
                <a:spcPct val="115000"/>
              </a:lnSpc>
              <a:buSzPts val="1100"/>
            </a:pPr>
            <a:r>
              <a:rPr lang="en-US" sz="3200" b="1" dirty="0">
                <a:solidFill>
                  <a:srgbClr val="FFFFFF"/>
                </a:solidFill>
                <a:latin typeface="Consolas"/>
                <a:ea typeface="Consolas"/>
                <a:cs typeface="Consolas"/>
                <a:sym typeface="Consolas"/>
              </a:rPr>
              <a:t>-- Subquery</a:t>
            </a:r>
          </a:p>
          <a:p>
            <a:pPr lvl="0">
              <a:lnSpc>
                <a:spcPct val="115000"/>
              </a:lnSpc>
              <a:buSzPts val="1100"/>
            </a:pPr>
            <a:r>
              <a:rPr lang="en-US" sz="3200" b="1" dirty="0">
                <a:solidFill>
                  <a:srgbClr val="FFFFFF"/>
                </a:solidFill>
                <a:latin typeface="Consolas"/>
                <a:ea typeface="Consolas"/>
                <a:cs typeface="Consolas"/>
                <a:sym typeface="Consolas"/>
              </a:rPr>
              <a:t>	(SELECT fields</a:t>
            </a:r>
          </a:p>
          <a:p>
            <a:pPr lvl="0">
              <a:lnSpc>
                <a:spcPct val="115000"/>
              </a:lnSpc>
              <a:buSzPts val="1100"/>
            </a:pPr>
            <a:r>
              <a:rPr lang="en-US" sz="3200" b="1" dirty="0">
                <a:solidFill>
                  <a:srgbClr val="FFFFFF"/>
                </a:solidFill>
                <a:latin typeface="Consolas"/>
                <a:ea typeface="Consolas"/>
                <a:cs typeface="Consolas"/>
                <a:sym typeface="Consolas"/>
              </a:rPr>
              <a:t>	FROM table);</a:t>
            </a:r>
          </a:p>
          <a:p>
            <a:pPr lvl="0">
              <a:lnSpc>
                <a:spcPct val="115000"/>
              </a:lnSpc>
              <a:buSzPts val="1100"/>
            </a:pPr>
            <a:endParaRPr lang="en-US" sz="3200" b="1" dirty="0">
              <a:solidFill>
                <a:srgbClr val="FFFFFF"/>
              </a:solidFill>
              <a:latin typeface="Consolas"/>
              <a:ea typeface="Consolas"/>
              <a:cs typeface="Consolas"/>
              <a:sym typeface="Consolas"/>
            </a:endParaRPr>
          </a:p>
        </p:txBody>
      </p:sp>
    </p:spTree>
    <p:extLst>
      <p:ext uri="{BB962C8B-B14F-4D97-AF65-F5344CB8AC3E}">
        <p14:creationId xmlns:p14="http://schemas.microsoft.com/office/powerpoint/2010/main" val="172741979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1447363" cy="1754326"/>
          </a:xfrm>
          <a:prstGeom prst="rect">
            <a:avLst/>
          </a:prstGeom>
          <a:noFill/>
        </p:spPr>
        <p:txBody>
          <a:bodyPr wrap="square" rtlCol="0">
            <a:spAutoFit/>
          </a:bodyPr>
          <a:lstStyle/>
          <a:p>
            <a:r>
              <a:rPr lang="en-US" sz="5400" dirty="0">
                <a:latin typeface="Aliens &amp; cows" panose="00000500000000000000" pitchFamily="2" charset="0"/>
              </a:rPr>
              <a:t>Common table expressions (CTEs): Expressions acting like tables</a:t>
            </a:r>
          </a:p>
        </p:txBody>
      </p:sp>
      <p:pic>
        <p:nvPicPr>
          <p:cNvPr id="6" name="Picture 5" descr="A close up of a sign&#10;&#10;Description automatically generated">
            <a:extLst>
              <a:ext uri="{FF2B5EF4-FFF2-40B4-BE49-F238E27FC236}">
                <a16:creationId xmlns:a16="http://schemas.microsoft.com/office/drawing/2014/main" id="{69CD627F-A48D-4910-BDAB-E86D1B428A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sp>
        <p:nvSpPr>
          <p:cNvPr id="7" name="Rectangle 6">
            <a:extLst>
              <a:ext uri="{FF2B5EF4-FFF2-40B4-BE49-F238E27FC236}">
                <a16:creationId xmlns:a16="http://schemas.microsoft.com/office/drawing/2014/main" id="{51D280A9-F66D-44B9-BC8F-81C41A487210}"/>
              </a:ext>
            </a:extLst>
          </p:cNvPr>
          <p:cNvSpPr/>
          <p:nvPr/>
        </p:nvSpPr>
        <p:spPr>
          <a:xfrm>
            <a:off x="1397340" y="1867714"/>
            <a:ext cx="6408191" cy="4296871"/>
          </a:xfrm>
          <a:prstGeom prst="rect">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115000"/>
              </a:lnSpc>
              <a:buSzPts val="1100"/>
            </a:pPr>
            <a:endParaRPr lang="en-US" sz="3200" b="1" dirty="0">
              <a:solidFill>
                <a:srgbClr val="FFFFFF"/>
              </a:solidFill>
              <a:latin typeface="Consolas"/>
              <a:ea typeface="Consolas"/>
              <a:cs typeface="Consolas"/>
              <a:sym typeface="Consolas"/>
            </a:endParaRPr>
          </a:p>
          <a:p>
            <a:pPr lvl="0">
              <a:lnSpc>
                <a:spcPct val="115000"/>
              </a:lnSpc>
              <a:buSzPts val="1100"/>
            </a:pPr>
            <a:r>
              <a:rPr lang="en-US" sz="3200" b="1" dirty="0">
                <a:solidFill>
                  <a:srgbClr val="FFFFFF"/>
                </a:solidFill>
                <a:latin typeface="Consolas"/>
                <a:ea typeface="Consolas"/>
                <a:cs typeface="Consolas"/>
                <a:sym typeface="Consolas"/>
              </a:rPr>
              <a:t>WITH</a:t>
            </a:r>
          </a:p>
          <a:p>
            <a:pPr lvl="0">
              <a:lnSpc>
                <a:spcPct val="115000"/>
              </a:lnSpc>
              <a:buSzPts val="1100"/>
            </a:pPr>
            <a:r>
              <a:rPr lang="en-US" sz="3200" b="1" dirty="0">
                <a:solidFill>
                  <a:srgbClr val="FFFFFF"/>
                </a:solidFill>
                <a:latin typeface="Consolas"/>
                <a:ea typeface="Consolas"/>
                <a:cs typeface="Consolas"/>
                <a:sym typeface="Consolas"/>
              </a:rPr>
              <a:t>expression_name_1 AS</a:t>
            </a:r>
          </a:p>
          <a:p>
            <a:pPr lvl="0" indent="457200">
              <a:lnSpc>
                <a:spcPct val="115000"/>
              </a:lnSpc>
              <a:buSzPts val="1100"/>
            </a:pPr>
            <a:r>
              <a:rPr lang="en-US" sz="3200" b="1" dirty="0">
                <a:solidFill>
                  <a:srgbClr val="FFFFFF"/>
                </a:solidFill>
                <a:latin typeface="Consolas"/>
                <a:ea typeface="Consolas"/>
                <a:cs typeface="Consolas"/>
                <a:sym typeface="Consolas"/>
              </a:rPr>
              <a:t>(CTE query definition 1)</a:t>
            </a:r>
          </a:p>
          <a:p>
            <a:pPr lvl="0">
              <a:lnSpc>
                <a:spcPct val="115000"/>
              </a:lnSpc>
              <a:buSzPts val="1100"/>
            </a:pPr>
            <a:r>
              <a:rPr lang="en-US" sz="3200" b="1" dirty="0">
                <a:solidFill>
                  <a:srgbClr val="FFFFFF"/>
                </a:solidFill>
                <a:latin typeface="Consolas"/>
                <a:ea typeface="Consolas"/>
                <a:cs typeface="Consolas"/>
                <a:sym typeface="Consolas"/>
              </a:rPr>
              <a:t>SELECT </a:t>
            </a:r>
            <a:r>
              <a:rPr lang="en-US" sz="3200" b="1" dirty="0" err="1">
                <a:solidFill>
                  <a:srgbClr val="FFFFFF"/>
                </a:solidFill>
                <a:latin typeface="Consolas"/>
                <a:ea typeface="Consolas"/>
                <a:cs typeface="Consolas"/>
                <a:sym typeface="Consolas"/>
              </a:rPr>
              <a:t>expression_A</a:t>
            </a:r>
            <a:r>
              <a:rPr lang="en-US" sz="3200" b="1" dirty="0">
                <a:solidFill>
                  <a:srgbClr val="FFFFFF"/>
                </a:solidFill>
                <a:latin typeface="Consolas"/>
                <a:ea typeface="Consolas"/>
                <a:cs typeface="Consolas"/>
                <a:sym typeface="Consolas"/>
              </a:rPr>
              <a:t>, </a:t>
            </a:r>
            <a:r>
              <a:rPr lang="en-US" sz="3200" b="1" dirty="0" err="1">
                <a:solidFill>
                  <a:srgbClr val="FFFFFF"/>
                </a:solidFill>
                <a:latin typeface="Consolas"/>
                <a:ea typeface="Consolas"/>
                <a:cs typeface="Consolas"/>
                <a:sym typeface="Consolas"/>
              </a:rPr>
              <a:t>expression_B</a:t>
            </a:r>
            <a:r>
              <a:rPr lang="en-US" sz="3200" b="1" dirty="0">
                <a:solidFill>
                  <a:srgbClr val="FFFFFF"/>
                </a:solidFill>
                <a:latin typeface="Consolas"/>
                <a:ea typeface="Consolas"/>
                <a:cs typeface="Consolas"/>
                <a:sym typeface="Consolas"/>
              </a:rPr>
              <a:t>, ...</a:t>
            </a:r>
          </a:p>
          <a:p>
            <a:pPr lvl="0">
              <a:lnSpc>
                <a:spcPct val="115000"/>
              </a:lnSpc>
              <a:buSzPts val="1100"/>
            </a:pPr>
            <a:r>
              <a:rPr lang="en-US" sz="3200" b="1" dirty="0">
                <a:solidFill>
                  <a:srgbClr val="FFFFFF"/>
                </a:solidFill>
                <a:latin typeface="Consolas"/>
                <a:ea typeface="Consolas"/>
                <a:cs typeface="Consolas"/>
                <a:sym typeface="Consolas"/>
              </a:rPr>
              <a:t>FROM expression_name_1</a:t>
            </a:r>
          </a:p>
          <a:p>
            <a:pPr lvl="0">
              <a:lnSpc>
                <a:spcPct val="115000"/>
              </a:lnSpc>
              <a:buSzPts val="1100"/>
            </a:pPr>
            <a:endParaRPr lang="en-US" sz="3200" b="1" dirty="0">
              <a:solidFill>
                <a:srgbClr val="FFFFFF"/>
              </a:solidFill>
              <a:latin typeface="Consolas"/>
              <a:ea typeface="Consolas"/>
              <a:cs typeface="Consolas"/>
              <a:sym typeface="Consolas"/>
            </a:endParaRPr>
          </a:p>
          <a:p>
            <a:pPr lvl="0">
              <a:lnSpc>
                <a:spcPct val="115000"/>
              </a:lnSpc>
              <a:buSzPts val="1100"/>
            </a:pPr>
            <a:endParaRPr lang="en-US" sz="3200" b="1" dirty="0">
              <a:solidFill>
                <a:srgbClr val="FFFFFF"/>
              </a:solidFill>
              <a:latin typeface="Consolas"/>
              <a:ea typeface="Consolas"/>
              <a:cs typeface="Consolas"/>
              <a:sym typeface="Consolas"/>
            </a:endParaRPr>
          </a:p>
        </p:txBody>
      </p:sp>
    </p:spTree>
    <p:extLst>
      <p:ext uri="{BB962C8B-B14F-4D97-AF65-F5344CB8AC3E}">
        <p14:creationId xmlns:p14="http://schemas.microsoft.com/office/powerpoint/2010/main" val="384241445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74420" y="0"/>
            <a:ext cx="5617580" cy="6858000"/>
          </a:xfrm>
          <a:prstGeom prst="rect">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69227" t="33418" r="20112" b="50548"/>
          <a:stretch/>
        </p:blipFill>
        <p:spPr>
          <a:xfrm>
            <a:off x="10386349" y="5029795"/>
            <a:ext cx="1805651" cy="1991719"/>
          </a:xfrm>
          <a:prstGeom prst="rect">
            <a:avLst/>
          </a:prstGeom>
        </p:spPr>
      </p:pic>
      <p:sp>
        <p:nvSpPr>
          <p:cNvPr id="3" name="TextBox 2"/>
          <p:cNvSpPr txBox="1"/>
          <p:nvPr/>
        </p:nvSpPr>
        <p:spPr>
          <a:xfrm>
            <a:off x="173620" y="219919"/>
            <a:ext cx="6400800" cy="6089872"/>
          </a:xfrm>
          <a:prstGeom prst="rect">
            <a:avLst/>
          </a:prstGeom>
          <a:noFill/>
        </p:spPr>
        <p:txBody>
          <a:bodyPr wrap="square" rtlCol="0">
            <a:spAutoFit/>
          </a:bodyPr>
          <a:lstStyle/>
          <a:p>
            <a:r>
              <a:rPr lang="en-US" sz="4000" b="1" dirty="0">
                <a:solidFill>
                  <a:srgbClr val="CF3338"/>
                </a:solidFill>
                <a:latin typeface="Pragmatica" panose="020B0403040502020204" pitchFamily="34" charset="0"/>
              </a:rPr>
              <a:t>Drills </a:t>
            </a:r>
          </a:p>
          <a:p>
            <a:endParaRPr lang="en-US" sz="2800" dirty="0">
              <a:solidFill>
                <a:srgbClr val="CF3338"/>
              </a:solidFill>
              <a:latin typeface="Pragmatica" panose="020B0403040502020204" pitchFamily="34" charset="0"/>
            </a:endParaRPr>
          </a:p>
          <a:p>
            <a:pPr marL="95250" lvl="0">
              <a:lnSpc>
                <a:spcPct val="115000"/>
              </a:lnSpc>
              <a:spcBef>
                <a:spcPts val="750"/>
              </a:spcBef>
              <a:buClr>
                <a:srgbClr val="C00000"/>
              </a:buClr>
              <a:buSzPts val="2100"/>
            </a:pPr>
            <a:r>
              <a:rPr lang="en-US" sz="2400" dirty="0">
                <a:solidFill>
                  <a:srgbClr val="C00000"/>
                </a:solidFill>
                <a:latin typeface="Pragmatica" panose="020B0403040502020204"/>
              </a:rPr>
              <a:t>Using the </a:t>
            </a:r>
            <a:r>
              <a:rPr lang="en-US" sz="2400" dirty="0">
                <a:solidFill>
                  <a:srgbClr val="C00000"/>
                </a:solidFill>
                <a:latin typeface="Consolas" panose="020B0609020204030204" pitchFamily="49" charset="0"/>
              </a:rPr>
              <a:t>Teams</a:t>
            </a:r>
            <a:r>
              <a:rPr lang="en-US" sz="2400" dirty="0">
                <a:solidFill>
                  <a:srgbClr val="C00000"/>
                </a:solidFill>
                <a:latin typeface="Pragmatica" panose="020B0403040502020204"/>
              </a:rPr>
              <a:t> table: </a:t>
            </a:r>
          </a:p>
          <a:p>
            <a:pPr marL="95250" lvl="0">
              <a:lnSpc>
                <a:spcPct val="115000"/>
              </a:lnSpc>
              <a:spcBef>
                <a:spcPts val="750"/>
              </a:spcBef>
              <a:buClr>
                <a:srgbClr val="C00000"/>
              </a:buClr>
              <a:buSzPts val="2100"/>
            </a:pPr>
            <a:endParaRPr lang="en-US" sz="2400" dirty="0">
              <a:solidFill>
                <a:srgbClr val="C00000"/>
              </a:solidFill>
              <a:latin typeface="Pragmatica" panose="020B0403040502020204"/>
            </a:endParaRPr>
          </a:p>
          <a:p>
            <a:pPr marL="457200" lvl="0" indent="-361950">
              <a:lnSpc>
                <a:spcPct val="115000"/>
              </a:lnSpc>
              <a:spcBef>
                <a:spcPts val="750"/>
              </a:spcBef>
              <a:buClr>
                <a:srgbClr val="C00000"/>
              </a:buClr>
              <a:buSzPts val="2100"/>
              <a:buFont typeface="Arial"/>
              <a:buAutoNum type="arabicPeriod"/>
            </a:pPr>
            <a:r>
              <a:rPr lang="en-US" sz="2400" dirty="0">
                <a:solidFill>
                  <a:srgbClr val="C00000"/>
                </a:solidFill>
                <a:latin typeface="Pragmatica" panose="020B0403040502020204"/>
              </a:rPr>
              <a:t>In 2016, what teams had more wins than the Chicago Cubs (</a:t>
            </a:r>
            <a:r>
              <a:rPr lang="en-US" sz="2400" dirty="0" err="1">
                <a:solidFill>
                  <a:srgbClr val="C00000"/>
                </a:solidFill>
                <a:latin typeface="Pragmatica" panose="020B0403040502020204"/>
              </a:rPr>
              <a:t>teamID</a:t>
            </a:r>
            <a:r>
              <a:rPr lang="en-US" sz="2400" dirty="0">
                <a:solidFill>
                  <a:srgbClr val="C00000"/>
                </a:solidFill>
                <a:latin typeface="Pragmatica" panose="020B0403040502020204"/>
              </a:rPr>
              <a:t> = ‘CHN’?)</a:t>
            </a:r>
          </a:p>
          <a:p>
            <a:pPr marL="457200" lvl="0" indent="-361950">
              <a:lnSpc>
                <a:spcPct val="115000"/>
              </a:lnSpc>
              <a:spcBef>
                <a:spcPts val="750"/>
              </a:spcBef>
              <a:buClr>
                <a:srgbClr val="C00000"/>
              </a:buClr>
              <a:buSzPts val="2100"/>
              <a:buFont typeface="Arial"/>
              <a:buAutoNum type="arabicPeriod"/>
            </a:pPr>
            <a:r>
              <a:rPr lang="en-US" sz="2400" dirty="0">
                <a:solidFill>
                  <a:srgbClr val="C00000"/>
                </a:solidFill>
                <a:latin typeface="Pragmatica" panose="020B0403040502020204"/>
              </a:rPr>
              <a:t>Create a field </a:t>
            </a:r>
            <a:r>
              <a:rPr lang="en-US" sz="2400" dirty="0">
                <a:solidFill>
                  <a:srgbClr val="C00000"/>
                </a:solidFill>
                <a:latin typeface="Consolas" panose="020B0609020204030204" pitchFamily="49" charset="0"/>
              </a:rPr>
              <a:t>Century</a:t>
            </a:r>
            <a:r>
              <a:rPr lang="en-US" sz="2400" dirty="0">
                <a:solidFill>
                  <a:srgbClr val="C00000"/>
                </a:solidFill>
                <a:latin typeface="Pragmatica" panose="020B0403040502020204"/>
              </a:rPr>
              <a:t> which marks records in the 19th Century as </a:t>
            </a:r>
            <a:r>
              <a:rPr lang="en-US" sz="2400" dirty="0">
                <a:solidFill>
                  <a:srgbClr val="C00000"/>
                </a:solidFill>
                <a:latin typeface="Consolas" panose="020B0609020204030204" pitchFamily="49" charset="0"/>
              </a:rPr>
              <a:t>19</a:t>
            </a:r>
            <a:r>
              <a:rPr lang="en-US" sz="2400" dirty="0">
                <a:solidFill>
                  <a:srgbClr val="C00000"/>
                </a:solidFill>
                <a:latin typeface="Pragmatica" panose="020B0403040502020204"/>
              </a:rPr>
              <a:t>, 20th as </a:t>
            </a:r>
            <a:r>
              <a:rPr lang="en-US" sz="2400" dirty="0">
                <a:solidFill>
                  <a:srgbClr val="C00000"/>
                </a:solidFill>
                <a:latin typeface="Consolas" panose="020B0609020204030204" pitchFamily="49" charset="0"/>
              </a:rPr>
              <a:t>20</a:t>
            </a:r>
            <a:r>
              <a:rPr lang="en-US" sz="2400" dirty="0">
                <a:solidFill>
                  <a:srgbClr val="C00000"/>
                </a:solidFill>
                <a:latin typeface="Pragmatica" panose="020B0403040502020204"/>
              </a:rPr>
              <a:t> and 21st  as </a:t>
            </a:r>
            <a:r>
              <a:rPr lang="en-US" sz="2400" dirty="0">
                <a:solidFill>
                  <a:srgbClr val="C00000"/>
                </a:solidFill>
                <a:latin typeface="Consolas" panose="020B0609020204030204" pitchFamily="49" charset="0"/>
              </a:rPr>
              <a:t>21</a:t>
            </a:r>
            <a:r>
              <a:rPr lang="en-US" sz="2400" dirty="0">
                <a:solidFill>
                  <a:srgbClr val="C00000"/>
                </a:solidFill>
                <a:latin typeface="Pragmatica" panose="020B0403040502020204"/>
              </a:rPr>
              <a:t>.</a:t>
            </a:r>
          </a:p>
          <a:p>
            <a:pPr marL="457200" lvl="0" indent="-361950">
              <a:lnSpc>
                <a:spcPct val="115000"/>
              </a:lnSpc>
              <a:spcBef>
                <a:spcPts val="750"/>
              </a:spcBef>
              <a:buClr>
                <a:srgbClr val="C00000"/>
              </a:buClr>
              <a:buSzPts val="2100"/>
              <a:buFont typeface="Arial"/>
              <a:buAutoNum type="arabicPeriod"/>
            </a:pPr>
            <a:r>
              <a:rPr lang="en-US" sz="2400" dirty="0">
                <a:solidFill>
                  <a:srgbClr val="C00000"/>
                </a:solidFill>
                <a:latin typeface="Pragmatica" panose="020B0403040502020204"/>
              </a:rPr>
              <a:t>Find the average season minimum attendance since 1990. </a:t>
            </a:r>
            <a:endParaRPr lang="en-US" sz="2400" dirty="0">
              <a:solidFill>
                <a:srgbClr val="C00000"/>
              </a:solidFill>
              <a:latin typeface="Consolas" panose="020B0609020204030204" pitchFamily="49" charset="0"/>
            </a:endParaRPr>
          </a:p>
          <a:p>
            <a:endParaRPr lang="en-US" sz="4000" dirty="0">
              <a:solidFill>
                <a:srgbClr val="CF3338"/>
              </a:solidFill>
              <a:latin typeface="Pragmatica" panose="020B0403040502020204" pitchFamily="34" charset="0"/>
            </a:endParaRPr>
          </a:p>
        </p:txBody>
      </p:sp>
    </p:spTree>
    <p:extLst>
      <p:ext uri="{BB962C8B-B14F-4D97-AF65-F5344CB8AC3E}">
        <p14:creationId xmlns:p14="http://schemas.microsoft.com/office/powerpoint/2010/main" val="366172497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74420" y="0"/>
            <a:ext cx="5617580" cy="6858000"/>
          </a:xfrm>
          <a:prstGeom prst="rect">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69227" t="33418" r="20112" b="50548"/>
          <a:stretch/>
        </p:blipFill>
        <p:spPr>
          <a:xfrm>
            <a:off x="10386349" y="5029795"/>
            <a:ext cx="1805651" cy="1991719"/>
          </a:xfrm>
          <a:prstGeom prst="rect">
            <a:avLst/>
          </a:prstGeom>
        </p:spPr>
      </p:pic>
      <p:sp>
        <p:nvSpPr>
          <p:cNvPr id="3" name="TextBox 2"/>
          <p:cNvSpPr txBox="1"/>
          <p:nvPr/>
        </p:nvSpPr>
        <p:spPr>
          <a:xfrm>
            <a:off x="173620" y="219919"/>
            <a:ext cx="6400800" cy="5884688"/>
          </a:xfrm>
          <a:prstGeom prst="rect">
            <a:avLst/>
          </a:prstGeom>
          <a:noFill/>
        </p:spPr>
        <p:txBody>
          <a:bodyPr wrap="square" rtlCol="0">
            <a:spAutoFit/>
          </a:bodyPr>
          <a:lstStyle/>
          <a:p>
            <a:r>
              <a:rPr lang="en-US" sz="4000" b="1" dirty="0">
                <a:solidFill>
                  <a:srgbClr val="CF3338"/>
                </a:solidFill>
                <a:latin typeface="Pragmatica" panose="020B0403040502020204" pitchFamily="34" charset="0"/>
              </a:rPr>
              <a:t>Drills </a:t>
            </a:r>
          </a:p>
          <a:p>
            <a:endParaRPr lang="en-US" sz="2800" dirty="0">
              <a:solidFill>
                <a:srgbClr val="CF3338"/>
              </a:solidFill>
              <a:latin typeface="Pragmatica" panose="020B0403040502020204" pitchFamily="34" charset="0"/>
            </a:endParaRPr>
          </a:p>
          <a:p>
            <a:pPr marL="457200" lvl="0" indent="-361950">
              <a:lnSpc>
                <a:spcPct val="115000"/>
              </a:lnSpc>
              <a:spcBef>
                <a:spcPts val="750"/>
              </a:spcBef>
              <a:buClr>
                <a:srgbClr val="C00000"/>
              </a:buClr>
              <a:buSzPts val="2100"/>
              <a:buFont typeface="Arial"/>
              <a:buAutoNum type="arabicPeriod"/>
            </a:pPr>
            <a:r>
              <a:rPr lang="en-US" sz="2400" dirty="0">
                <a:solidFill>
                  <a:srgbClr val="C00000"/>
                </a:solidFill>
                <a:latin typeface="Pragmatica" panose="020B0403040502020204"/>
              </a:rPr>
              <a:t>Find the maximum annual salary paid to anyone included in </a:t>
            </a:r>
            <a:r>
              <a:rPr lang="en-US" sz="2400" dirty="0">
                <a:solidFill>
                  <a:srgbClr val="C00000"/>
                </a:solidFill>
                <a:latin typeface="Consolas" panose="020B0609020204030204" pitchFamily="49" charset="0"/>
              </a:rPr>
              <a:t>Master</a:t>
            </a:r>
            <a:r>
              <a:rPr lang="en-US" sz="2400" dirty="0">
                <a:solidFill>
                  <a:srgbClr val="C00000"/>
                </a:solidFill>
                <a:latin typeface="Pragmatica" panose="020B0403040502020204"/>
              </a:rPr>
              <a:t>, sorted descending by salary.</a:t>
            </a:r>
          </a:p>
          <a:p>
            <a:pPr marL="457200" lvl="0" indent="-361950">
              <a:lnSpc>
                <a:spcPct val="115000"/>
              </a:lnSpc>
              <a:spcBef>
                <a:spcPts val="750"/>
              </a:spcBef>
              <a:buClr>
                <a:srgbClr val="C00000"/>
              </a:buClr>
              <a:buSzPts val="2100"/>
              <a:buFont typeface="Arial"/>
              <a:buAutoNum type="arabicPeriod"/>
            </a:pPr>
            <a:r>
              <a:rPr lang="en-US" sz="2400" dirty="0">
                <a:solidFill>
                  <a:srgbClr val="C00000"/>
                </a:solidFill>
                <a:latin typeface="Pragmatica" panose="020B0403040502020204"/>
              </a:rPr>
              <a:t>Keeping the names of all schools listed in Schools, find the first name, last name and years played for all schools (Check </a:t>
            </a:r>
            <a:r>
              <a:rPr lang="en-US" sz="2400" dirty="0" err="1">
                <a:solidFill>
                  <a:srgbClr val="C00000"/>
                </a:solidFill>
                <a:latin typeface="Consolas" panose="020B0609020204030204" pitchFamily="49" charset="0"/>
              </a:rPr>
              <a:t>CollegePlaying</a:t>
            </a:r>
            <a:r>
              <a:rPr lang="en-US" sz="2400" dirty="0">
                <a:solidFill>
                  <a:srgbClr val="C00000"/>
                </a:solidFill>
                <a:latin typeface="Pragmatica" panose="020B0403040502020204"/>
              </a:rPr>
              <a:t>).</a:t>
            </a:r>
          </a:p>
          <a:p>
            <a:pPr marL="95250" lvl="0">
              <a:lnSpc>
                <a:spcPct val="115000"/>
              </a:lnSpc>
              <a:spcBef>
                <a:spcPts val="750"/>
              </a:spcBef>
              <a:buClr>
                <a:srgbClr val="C00000"/>
              </a:buClr>
              <a:buSzPts val="2100"/>
            </a:pPr>
            <a:r>
              <a:rPr lang="en-US" sz="2400" dirty="0">
                <a:solidFill>
                  <a:srgbClr val="C00000"/>
                </a:solidFill>
                <a:latin typeface="Pragmatica" panose="020B0403040502020204"/>
              </a:rPr>
              <a:t>Solutions: </a:t>
            </a:r>
            <a:r>
              <a:rPr lang="en-US" sz="2400" dirty="0">
                <a:solidFill>
                  <a:srgbClr val="C00000"/>
                </a:solidFill>
                <a:latin typeface="Consolas" panose="020B0609020204030204" pitchFamily="49" charset="0"/>
              </a:rPr>
              <a:t>hard-in-excel-easy-in-</a:t>
            </a:r>
            <a:r>
              <a:rPr lang="en-US" sz="2400" dirty="0" err="1">
                <a:solidFill>
                  <a:srgbClr val="C00000"/>
                </a:solidFill>
                <a:latin typeface="Consolas" panose="020B0609020204030204" pitchFamily="49" charset="0"/>
              </a:rPr>
              <a:t>sql.sql</a:t>
            </a:r>
            <a:endParaRPr lang="en-US" sz="2400" dirty="0">
              <a:solidFill>
                <a:srgbClr val="C00000"/>
              </a:solidFill>
              <a:latin typeface="Consolas" panose="020B0609020204030204" pitchFamily="49" charset="0"/>
            </a:endParaRPr>
          </a:p>
          <a:p>
            <a:endParaRPr lang="en-US" sz="4000" dirty="0">
              <a:solidFill>
                <a:srgbClr val="CF3338"/>
              </a:solidFill>
              <a:latin typeface="Pragmatica" panose="020B0403040502020204" pitchFamily="34" charset="0"/>
            </a:endParaRPr>
          </a:p>
        </p:txBody>
      </p:sp>
    </p:spTree>
    <p:extLst>
      <p:ext uri="{BB962C8B-B14F-4D97-AF65-F5344CB8AC3E}">
        <p14:creationId xmlns:p14="http://schemas.microsoft.com/office/powerpoint/2010/main" val="341796893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520861" y="393539"/>
            <a:ext cx="10324617" cy="1107996"/>
          </a:xfrm>
          <a:prstGeom prst="rect">
            <a:avLst/>
          </a:prstGeom>
          <a:noFill/>
        </p:spPr>
        <p:txBody>
          <a:bodyPr wrap="square" rtlCol="0">
            <a:spAutoFit/>
          </a:bodyPr>
          <a:lstStyle/>
          <a:p>
            <a:r>
              <a:rPr lang="en-US" sz="6600" b="1" dirty="0">
                <a:solidFill>
                  <a:schemeClr val="bg1"/>
                </a:solidFill>
                <a:latin typeface="Normafixed Tryout" panose="00000409000000000000" pitchFamily="49" charset="0"/>
              </a:rPr>
              <a:t>SQL: The Prequel</a:t>
            </a:r>
            <a:endParaRPr lang="en-US" sz="6600" b="1" dirty="0">
              <a:solidFill>
                <a:schemeClr val="bg1"/>
              </a:solidFill>
              <a:latin typeface="Consolas" panose="020B0609020204030204" pitchFamily="49" charset="0"/>
            </a:endParaRPr>
          </a:p>
        </p:txBody>
      </p:sp>
    </p:spTree>
    <p:extLst>
      <p:ext uri="{BB962C8B-B14F-4D97-AF65-F5344CB8AC3E}">
        <p14:creationId xmlns:p14="http://schemas.microsoft.com/office/powerpoint/2010/main" val="111584477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1447363" cy="1754326"/>
          </a:xfrm>
          <a:prstGeom prst="rect">
            <a:avLst/>
          </a:prstGeom>
          <a:noFill/>
        </p:spPr>
        <p:txBody>
          <a:bodyPr wrap="square" rtlCol="0">
            <a:spAutoFit/>
          </a:bodyPr>
          <a:lstStyle/>
          <a:p>
            <a:r>
              <a:rPr lang="en-US" sz="5400" i="1" dirty="0">
                <a:latin typeface="Aliens &amp; cows" panose="00000500000000000000" pitchFamily="2" charset="0"/>
              </a:rPr>
              <a:t>Learning SQL, 2</a:t>
            </a:r>
            <a:r>
              <a:rPr lang="en-US" sz="5400" i="1" baseline="30000" dirty="0">
                <a:latin typeface="Aliens &amp; cows" panose="00000500000000000000" pitchFamily="2" charset="0"/>
              </a:rPr>
              <a:t>nd</a:t>
            </a:r>
            <a:r>
              <a:rPr lang="en-US" sz="5400" i="1" dirty="0">
                <a:latin typeface="Aliens &amp; cows" panose="00000500000000000000" pitchFamily="2" charset="0"/>
              </a:rPr>
              <a:t> Edition</a:t>
            </a:r>
          </a:p>
          <a:p>
            <a:r>
              <a:rPr lang="en-US" sz="5400" dirty="0">
                <a:latin typeface="Aliens &amp; cows" panose="00000500000000000000" pitchFamily="2" charset="0"/>
              </a:rPr>
              <a:t>by Alan Beaulieu</a:t>
            </a:r>
          </a:p>
        </p:txBody>
      </p:sp>
      <p:pic>
        <p:nvPicPr>
          <p:cNvPr id="6" name="Picture 5" descr="A close up of a sign&#10;&#10;Description automatically generated">
            <a:extLst>
              <a:ext uri="{FF2B5EF4-FFF2-40B4-BE49-F238E27FC236}">
                <a16:creationId xmlns:a16="http://schemas.microsoft.com/office/drawing/2014/main" id="{69CD627F-A48D-4910-BDAB-E86D1B428A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pic>
        <p:nvPicPr>
          <p:cNvPr id="8" name="Google Shape;998;p126">
            <a:extLst>
              <a:ext uri="{FF2B5EF4-FFF2-40B4-BE49-F238E27FC236}">
                <a16:creationId xmlns:a16="http://schemas.microsoft.com/office/drawing/2014/main" id="{8F56213D-9591-453D-8D05-FDC8DB599FE2}"/>
              </a:ext>
            </a:extLst>
          </p:cNvPr>
          <p:cNvPicPr preferRelativeResize="0"/>
          <p:nvPr/>
        </p:nvPicPr>
        <p:blipFill>
          <a:blip r:embed="rId4">
            <a:alphaModFix/>
          </a:blip>
          <a:stretch>
            <a:fillRect/>
          </a:stretch>
        </p:blipFill>
        <p:spPr>
          <a:xfrm>
            <a:off x="5953125" y="1362375"/>
            <a:ext cx="4222425" cy="5024138"/>
          </a:xfrm>
          <a:prstGeom prst="rect">
            <a:avLst/>
          </a:prstGeom>
          <a:noFill/>
          <a:ln>
            <a:noFill/>
          </a:ln>
        </p:spPr>
      </p:pic>
    </p:spTree>
    <p:extLst>
      <p:ext uri="{BB962C8B-B14F-4D97-AF65-F5344CB8AC3E}">
        <p14:creationId xmlns:p14="http://schemas.microsoft.com/office/powerpoint/2010/main" val="26473227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47240" y="113388"/>
            <a:ext cx="7986531" cy="1015663"/>
          </a:xfrm>
          <a:prstGeom prst="rect">
            <a:avLst/>
          </a:prstGeom>
          <a:noFill/>
        </p:spPr>
        <p:txBody>
          <a:bodyPr wrap="square" rtlCol="0">
            <a:spAutoFit/>
          </a:bodyPr>
          <a:lstStyle/>
          <a:p>
            <a:r>
              <a:rPr lang="en-US" sz="6000" dirty="0">
                <a:latin typeface="Aliens &amp; cows" panose="00000500000000000000" pitchFamily="2" charset="0"/>
              </a:rPr>
              <a:t>Meet your librarian</a:t>
            </a:r>
          </a:p>
        </p:txBody>
      </p:sp>
      <p:sp>
        <p:nvSpPr>
          <p:cNvPr id="3" name="TextBox 2"/>
          <p:cNvSpPr txBox="1"/>
          <p:nvPr/>
        </p:nvSpPr>
        <p:spPr>
          <a:xfrm>
            <a:off x="347240" y="1383697"/>
            <a:ext cx="9595413" cy="1754968"/>
          </a:xfrm>
          <a:prstGeom prst="rect">
            <a:avLst/>
          </a:prstGeom>
          <a:noFill/>
        </p:spPr>
        <p:txBody>
          <a:bodyPr wrap="square" rtlCol="0">
            <a:spAutoFit/>
          </a:bodyPr>
          <a:lstStyle/>
          <a:p>
            <a:pPr marL="457200" marR="190500" lvl="0" indent="-381000">
              <a:lnSpc>
                <a:spcPct val="115000"/>
              </a:lnSpc>
              <a:spcBef>
                <a:spcPts val="800"/>
              </a:spcBef>
              <a:buClr>
                <a:srgbClr val="CF3338"/>
              </a:buClr>
              <a:buSzPts val="2400"/>
              <a:buChar char="•"/>
            </a:pPr>
            <a:r>
              <a:rPr lang="en-US" sz="2800" dirty="0">
                <a:solidFill>
                  <a:srgbClr val="505050"/>
                </a:solidFill>
              </a:rPr>
              <a:t>Structured</a:t>
            </a:r>
          </a:p>
          <a:p>
            <a:pPr marL="457200" marR="190500" lvl="0" indent="-381000">
              <a:lnSpc>
                <a:spcPct val="115000"/>
              </a:lnSpc>
              <a:spcBef>
                <a:spcPts val="800"/>
              </a:spcBef>
              <a:buClr>
                <a:srgbClr val="CF3338"/>
              </a:buClr>
              <a:buSzPts val="2400"/>
              <a:buChar char="•"/>
            </a:pPr>
            <a:r>
              <a:rPr lang="en-US" sz="2800" dirty="0">
                <a:solidFill>
                  <a:srgbClr val="505050"/>
                </a:solidFill>
              </a:rPr>
              <a:t>Query</a:t>
            </a:r>
          </a:p>
          <a:p>
            <a:pPr marL="457200" marR="190500" lvl="0" indent="-381000">
              <a:lnSpc>
                <a:spcPct val="115000"/>
              </a:lnSpc>
              <a:spcBef>
                <a:spcPts val="800"/>
              </a:spcBef>
              <a:buClr>
                <a:srgbClr val="CF3338"/>
              </a:buClr>
              <a:buSzPts val="2400"/>
              <a:buChar char="•"/>
            </a:pPr>
            <a:r>
              <a:rPr lang="en-US" sz="2800" dirty="0">
                <a:solidFill>
                  <a:srgbClr val="505050"/>
                </a:solidFill>
              </a:rPr>
              <a:t>Language</a:t>
            </a:r>
          </a:p>
        </p:txBody>
      </p:sp>
      <p:pic>
        <p:nvPicPr>
          <p:cNvPr id="15" name="Picture 14" descr="A close up of a sign&#10;&#10;Description automatically generated">
            <a:extLst>
              <a:ext uri="{FF2B5EF4-FFF2-40B4-BE49-F238E27FC236}">
                <a16:creationId xmlns:a16="http://schemas.microsoft.com/office/drawing/2014/main" id="{29761B90-A7DE-4A60-A915-F085BD87CA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pic>
        <p:nvPicPr>
          <p:cNvPr id="4" name="Graphic 3" descr="Books on shelf">
            <a:extLst>
              <a:ext uri="{FF2B5EF4-FFF2-40B4-BE49-F238E27FC236}">
                <a16:creationId xmlns:a16="http://schemas.microsoft.com/office/drawing/2014/main" id="{B54E27B2-737D-4EBD-A6A5-A0757D12133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334814" y="1640726"/>
            <a:ext cx="4308049" cy="4308049"/>
          </a:xfrm>
          <a:prstGeom prst="rect">
            <a:avLst/>
          </a:prstGeom>
        </p:spPr>
      </p:pic>
    </p:spTree>
    <p:extLst>
      <p:ext uri="{BB962C8B-B14F-4D97-AF65-F5344CB8AC3E}">
        <p14:creationId xmlns:p14="http://schemas.microsoft.com/office/powerpoint/2010/main" val="21458766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1447363" cy="1754326"/>
          </a:xfrm>
          <a:prstGeom prst="rect">
            <a:avLst/>
          </a:prstGeom>
          <a:noFill/>
        </p:spPr>
        <p:txBody>
          <a:bodyPr wrap="square" rtlCol="0">
            <a:spAutoFit/>
          </a:bodyPr>
          <a:lstStyle/>
          <a:p>
            <a:r>
              <a:rPr lang="en-US" sz="5400" i="1" dirty="0">
                <a:latin typeface="Aliens &amp; cows" panose="00000500000000000000" pitchFamily="2" charset="0"/>
              </a:rPr>
              <a:t>SQL Cookbook</a:t>
            </a:r>
          </a:p>
          <a:p>
            <a:r>
              <a:rPr lang="en-US" sz="5400" dirty="0">
                <a:latin typeface="Aliens &amp; cows" panose="00000500000000000000" pitchFamily="2" charset="0"/>
              </a:rPr>
              <a:t>By Anthony Molinaro</a:t>
            </a:r>
          </a:p>
        </p:txBody>
      </p:sp>
      <p:pic>
        <p:nvPicPr>
          <p:cNvPr id="6" name="Picture 5" descr="A close up of a sign&#10;&#10;Description automatically generated">
            <a:extLst>
              <a:ext uri="{FF2B5EF4-FFF2-40B4-BE49-F238E27FC236}">
                <a16:creationId xmlns:a16="http://schemas.microsoft.com/office/drawing/2014/main" id="{69CD627F-A48D-4910-BDAB-E86D1B428A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pic>
        <p:nvPicPr>
          <p:cNvPr id="7" name="Google Shape;1005;p127">
            <a:extLst>
              <a:ext uri="{FF2B5EF4-FFF2-40B4-BE49-F238E27FC236}">
                <a16:creationId xmlns:a16="http://schemas.microsoft.com/office/drawing/2014/main" id="{450CC0A3-8C2C-4A87-AFF2-4612B7B572D4}"/>
              </a:ext>
            </a:extLst>
          </p:cNvPr>
          <p:cNvPicPr preferRelativeResize="0"/>
          <p:nvPr/>
        </p:nvPicPr>
        <p:blipFill>
          <a:blip r:embed="rId4">
            <a:alphaModFix/>
          </a:blip>
          <a:stretch>
            <a:fillRect/>
          </a:stretch>
        </p:blipFill>
        <p:spPr>
          <a:xfrm>
            <a:off x="6757989" y="1533476"/>
            <a:ext cx="3867850" cy="4767312"/>
          </a:xfrm>
          <a:prstGeom prst="rect">
            <a:avLst/>
          </a:prstGeom>
          <a:noFill/>
          <a:ln>
            <a:noFill/>
          </a:ln>
        </p:spPr>
      </p:pic>
    </p:spTree>
    <p:extLst>
      <p:ext uri="{BB962C8B-B14F-4D97-AF65-F5344CB8AC3E}">
        <p14:creationId xmlns:p14="http://schemas.microsoft.com/office/powerpoint/2010/main" val="184284368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extLst>
              <a:ext uri="{28A0092B-C50C-407E-A947-70E740481C1C}">
                <a14:useLocalDpi xmlns:a14="http://schemas.microsoft.com/office/drawing/2010/main" val="0"/>
              </a:ext>
            </a:extLst>
          </a:blip>
          <a:srcRect/>
          <a:stretch/>
        </p:blipFill>
        <p:spPr>
          <a:xfrm>
            <a:off x="9028530" y="3233394"/>
            <a:ext cx="3163469" cy="3623879"/>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8496" y="-2482770"/>
            <a:ext cx="10171472" cy="7459883"/>
          </a:xfrm>
          <a:prstGeom prst="rect">
            <a:avLst/>
          </a:prstGeom>
        </p:spPr>
      </p:pic>
      <p:sp>
        <p:nvSpPr>
          <p:cNvPr id="11" name="TextBox 10"/>
          <p:cNvSpPr txBox="1"/>
          <p:nvPr/>
        </p:nvSpPr>
        <p:spPr>
          <a:xfrm>
            <a:off x="324091" y="1687545"/>
            <a:ext cx="7986531" cy="2985433"/>
          </a:xfrm>
          <a:prstGeom prst="rect">
            <a:avLst/>
          </a:prstGeom>
          <a:noFill/>
        </p:spPr>
        <p:txBody>
          <a:bodyPr wrap="square" rtlCol="0">
            <a:spAutoFit/>
          </a:bodyPr>
          <a:lstStyle/>
          <a:p>
            <a:pPr>
              <a:buClr>
                <a:srgbClr val="CF3338"/>
              </a:buClr>
            </a:pPr>
            <a:r>
              <a:rPr lang="en-US" sz="4400" b="1" dirty="0">
                <a:solidFill>
                  <a:srgbClr val="CF3338"/>
                </a:solidFill>
                <a:latin typeface="Pragmatica" panose="020B0403040502020204" pitchFamily="34" charset="0"/>
              </a:rPr>
              <a:t>Find me</a:t>
            </a:r>
          </a:p>
          <a:p>
            <a:pPr marL="571500" indent="-571500">
              <a:buClr>
                <a:srgbClr val="CF3338"/>
              </a:buClr>
              <a:buFont typeface="Arial" panose="020B0604020202020204" pitchFamily="34" charset="0"/>
              <a:buChar char="•"/>
            </a:pPr>
            <a:r>
              <a:rPr lang="en-US" sz="3600" dirty="0">
                <a:solidFill>
                  <a:srgbClr val="707070"/>
                </a:solidFill>
                <a:latin typeface="Pragmatica" panose="020B0403040502020204" pitchFamily="34" charset="0"/>
              </a:rPr>
              <a:t>georgejmount.com  </a:t>
            </a:r>
          </a:p>
          <a:p>
            <a:pPr marL="571500" indent="-571500">
              <a:buClr>
                <a:srgbClr val="CF3338"/>
              </a:buClr>
              <a:buFont typeface="Arial" panose="020B0604020202020204" pitchFamily="34" charset="0"/>
              <a:buChar char="•"/>
            </a:pPr>
            <a:r>
              <a:rPr lang="en-US" sz="3600" dirty="0">
                <a:solidFill>
                  <a:srgbClr val="707070"/>
                </a:solidFill>
                <a:latin typeface="Pragmatica" panose="020B0403040502020204" pitchFamily="34" charset="0"/>
              </a:rPr>
              <a:t>@</a:t>
            </a:r>
            <a:r>
              <a:rPr lang="en-US" sz="3600" dirty="0" err="1">
                <a:solidFill>
                  <a:srgbClr val="707070"/>
                </a:solidFill>
                <a:latin typeface="Pragmatica" panose="020B0403040502020204" pitchFamily="34" charset="0"/>
              </a:rPr>
              <a:t>gjmount</a:t>
            </a:r>
            <a:endParaRPr lang="en-US" sz="3600" dirty="0">
              <a:solidFill>
                <a:srgbClr val="707070"/>
              </a:solidFill>
              <a:latin typeface="Pragmatica" panose="020B0403040502020204" pitchFamily="34" charset="0"/>
            </a:endParaRPr>
          </a:p>
          <a:p>
            <a:pPr marL="571500" indent="-571500">
              <a:buClr>
                <a:srgbClr val="CF3338"/>
              </a:buClr>
              <a:buFont typeface="Arial" panose="020B0604020202020204" pitchFamily="34" charset="0"/>
              <a:buChar char="•"/>
            </a:pPr>
            <a:r>
              <a:rPr lang="en-US" sz="3600" dirty="0">
                <a:solidFill>
                  <a:srgbClr val="707070"/>
                </a:solidFill>
                <a:latin typeface="Pragmatica" panose="020B0403040502020204" pitchFamily="34" charset="0"/>
              </a:rPr>
              <a:t>github.com/</a:t>
            </a:r>
            <a:r>
              <a:rPr lang="en-US" sz="3600" dirty="0" err="1">
                <a:solidFill>
                  <a:srgbClr val="707070"/>
                </a:solidFill>
                <a:latin typeface="Pragmatica" panose="020B0403040502020204" pitchFamily="34" charset="0"/>
              </a:rPr>
              <a:t>summerofgeorge</a:t>
            </a:r>
            <a:r>
              <a:rPr lang="en-US" sz="3600" dirty="0">
                <a:solidFill>
                  <a:srgbClr val="707070"/>
                </a:solidFill>
                <a:latin typeface="Pragmatica" panose="020B0403040502020204" pitchFamily="34" charset="0"/>
              </a:rPr>
              <a:t>  </a:t>
            </a:r>
          </a:p>
          <a:p>
            <a:endParaRPr lang="en-US" sz="3600" b="1" dirty="0">
              <a:solidFill>
                <a:srgbClr val="CF3338"/>
              </a:solidFill>
              <a:latin typeface="Pragmatica" panose="020B0403040502020204" pitchFamily="34" charset="0"/>
            </a:endParaRPr>
          </a:p>
        </p:txBody>
      </p:sp>
    </p:spTree>
    <p:extLst>
      <p:ext uri="{BB962C8B-B14F-4D97-AF65-F5344CB8AC3E}">
        <p14:creationId xmlns:p14="http://schemas.microsoft.com/office/powerpoint/2010/main" val="183213642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extLst>
              <a:ext uri="{28A0092B-C50C-407E-A947-70E740481C1C}">
                <a14:useLocalDpi xmlns:a14="http://schemas.microsoft.com/office/drawing/2010/main" val="0"/>
              </a:ext>
            </a:extLst>
          </a:blip>
          <a:srcRect/>
          <a:stretch/>
        </p:blipFill>
        <p:spPr>
          <a:xfrm>
            <a:off x="9028530" y="3233394"/>
            <a:ext cx="3163469" cy="3623879"/>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8496" y="-2482770"/>
            <a:ext cx="10171472" cy="7459883"/>
          </a:xfrm>
          <a:prstGeom prst="rect">
            <a:avLst/>
          </a:prstGeom>
        </p:spPr>
      </p:pic>
      <p:sp>
        <p:nvSpPr>
          <p:cNvPr id="11" name="TextBox 10"/>
          <p:cNvSpPr txBox="1"/>
          <p:nvPr/>
        </p:nvSpPr>
        <p:spPr>
          <a:xfrm>
            <a:off x="324091" y="1687545"/>
            <a:ext cx="7986531" cy="1323439"/>
          </a:xfrm>
          <a:prstGeom prst="rect">
            <a:avLst/>
          </a:prstGeom>
          <a:noFill/>
        </p:spPr>
        <p:txBody>
          <a:bodyPr wrap="square" rtlCol="0">
            <a:spAutoFit/>
          </a:bodyPr>
          <a:lstStyle/>
          <a:p>
            <a:pPr>
              <a:buClr>
                <a:srgbClr val="CF3338"/>
              </a:buClr>
            </a:pPr>
            <a:r>
              <a:rPr lang="en-US" sz="8000" b="1" dirty="0">
                <a:solidFill>
                  <a:srgbClr val="CF3338"/>
                </a:solidFill>
                <a:latin typeface="Pragmatica" panose="020B0403040502020204" pitchFamily="34" charset="0"/>
              </a:rPr>
              <a:t>Thank you</a:t>
            </a:r>
          </a:p>
        </p:txBody>
      </p:sp>
    </p:spTree>
    <p:extLst>
      <p:ext uri="{BB962C8B-B14F-4D97-AF65-F5344CB8AC3E}">
        <p14:creationId xmlns:p14="http://schemas.microsoft.com/office/powerpoint/2010/main" val="193101806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385</TotalTime>
  <Words>2477</Words>
  <Application>Microsoft Office PowerPoint</Application>
  <PresentationFormat>Widescreen</PresentationFormat>
  <Paragraphs>462</Paragraphs>
  <Slides>92</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92</vt:i4>
      </vt:variant>
    </vt:vector>
  </HeadingPairs>
  <TitlesOfParts>
    <vt:vector size="100" baseType="lpstr">
      <vt:lpstr>Aliens &amp; cows</vt:lpstr>
      <vt:lpstr>Arial</vt:lpstr>
      <vt:lpstr>Calibri</vt:lpstr>
      <vt:lpstr>Calibri Light</vt:lpstr>
      <vt:lpstr>Consolas</vt:lpstr>
      <vt:lpstr>Normafixed Tryout</vt:lpstr>
      <vt:lpstr>Pragmatica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Case Western Reserve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User</dc:creator>
  <cp:lastModifiedBy>George M</cp:lastModifiedBy>
  <cp:revision>41</cp:revision>
  <dcterms:created xsi:type="dcterms:W3CDTF">2019-10-19T21:47:18Z</dcterms:created>
  <dcterms:modified xsi:type="dcterms:W3CDTF">2020-01-18T18:46:29Z</dcterms:modified>
</cp:coreProperties>
</file>